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2"/>
  </p:notesMasterIdLst>
  <p:sldIdLst>
    <p:sldId id="256" r:id="rId5"/>
    <p:sldId id="266" r:id="rId6"/>
    <p:sldId id="257" r:id="rId7"/>
    <p:sldId id="305" r:id="rId8"/>
    <p:sldId id="261" r:id="rId9"/>
    <p:sldId id="262" r:id="rId10"/>
    <p:sldId id="259" r:id="rId11"/>
    <p:sldId id="260" r:id="rId12"/>
    <p:sldId id="263" r:id="rId13"/>
    <p:sldId id="267" r:id="rId14"/>
    <p:sldId id="268" r:id="rId15"/>
    <p:sldId id="291" r:id="rId16"/>
    <p:sldId id="292" r:id="rId17"/>
    <p:sldId id="295" r:id="rId18"/>
    <p:sldId id="306" r:id="rId19"/>
    <p:sldId id="297" r:id="rId20"/>
    <p:sldId id="298" r:id="rId21"/>
    <p:sldId id="300" r:id="rId22"/>
    <p:sldId id="269" r:id="rId23"/>
    <p:sldId id="284" r:id="rId24"/>
    <p:sldId id="299" r:id="rId25"/>
    <p:sldId id="290" r:id="rId26"/>
    <p:sldId id="285" r:id="rId27"/>
    <p:sldId id="274" r:id="rId28"/>
    <p:sldId id="283" r:id="rId29"/>
    <p:sldId id="301" r:id="rId30"/>
    <p:sldId id="277" r:id="rId31"/>
    <p:sldId id="282" r:id="rId32"/>
    <p:sldId id="302" r:id="rId33"/>
    <p:sldId id="303" r:id="rId34"/>
    <p:sldId id="279" r:id="rId35"/>
    <p:sldId id="280" r:id="rId36"/>
    <p:sldId id="304" r:id="rId37"/>
    <p:sldId id="296" r:id="rId38"/>
    <p:sldId id="288" r:id="rId39"/>
    <p:sldId id="289" r:id="rId40"/>
    <p:sldId id="29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72F8"/>
    <a:srgbClr val="A414F4"/>
    <a:srgbClr val="56DEF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98C82-17DA-48A3-9189-F778C646A30B}" v="47" dt="2022-10-26T20:30:09.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542" autoAdjust="0"/>
  </p:normalViewPr>
  <p:slideViewPr>
    <p:cSldViewPr snapToGrid="0">
      <p:cViewPr varScale="1">
        <p:scale>
          <a:sx n="72" d="100"/>
          <a:sy n="72" d="100"/>
        </p:scale>
        <p:origin x="6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rthy, Mark C" userId="df09e78b-9360-4d3c-a042-f7728932c525" providerId="ADAL" clId="{05E98C82-17DA-48A3-9189-F778C646A30B}"/>
    <pc:docChg chg="undo redo custSel addSld delSld modSld sldOrd modMainMaster">
      <pc:chgData name="McCarthy, Mark C" userId="df09e78b-9360-4d3c-a042-f7728932c525" providerId="ADAL" clId="{05E98C82-17DA-48A3-9189-F778C646A30B}" dt="2022-10-26T20:34:09.771" v="1677" actId="20577"/>
      <pc:docMkLst>
        <pc:docMk/>
      </pc:docMkLst>
      <pc:sldChg chg="modSp mod">
        <pc:chgData name="McCarthy, Mark C" userId="df09e78b-9360-4d3c-a042-f7728932c525" providerId="ADAL" clId="{05E98C82-17DA-48A3-9189-F778C646A30B}" dt="2022-10-26T19:52:36.505" v="50" actId="20577"/>
        <pc:sldMkLst>
          <pc:docMk/>
          <pc:sldMk cId="109857222" sldId="256"/>
        </pc:sldMkLst>
        <pc:spChg chg="mod">
          <ac:chgData name="McCarthy, Mark C" userId="df09e78b-9360-4d3c-a042-f7728932c525" providerId="ADAL" clId="{05E98C82-17DA-48A3-9189-F778C646A30B}" dt="2022-10-26T19:52:36.505" v="50" actId="20577"/>
          <ac:spMkLst>
            <pc:docMk/>
            <pc:sldMk cId="109857222" sldId="256"/>
            <ac:spMk id="7" creationId="{6572437C-BF1D-4462-837F-1DCBAC12C0BB}"/>
          </ac:spMkLst>
        </pc:spChg>
      </pc:sldChg>
      <pc:sldChg chg="modSp mod">
        <pc:chgData name="McCarthy, Mark C" userId="df09e78b-9360-4d3c-a042-f7728932c525" providerId="ADAL" clId="{05E98C82-17DA-48A3-9189-F778C646A30B}" dt="2022-10-26T19:53:13.949" v="52" actId="27636"/>
        <pc:sldMkLst>
          <pc:docMk/>
          <pc:sldMk cId="1688907799" sldId="257"/>
        </pc:sldMkLst>
        <pc:spChg chg="mod">
          <ac:chgData name="McCarthy, Mark C" userId="df09e78b-9360-4d3c-a042-f7728932c525" providerId="ADAL" clId="{05E98C82-17DA-48A3-9189-F778C646A30B}" dt="2022-10-26T19:53:13.949" v="52" actId="27636"/>
          <ac:spMkLst>
            <pc:docMk/>
            <pc:sldMk cId="1688907799" sldId="257"/>
            <ac:spMk id="3" creationId="{87B49851-24BD-40BD-A7C8-F3FEA2D4B982}"/>
          </ac:spMkLst>
        </pc:spChg>
      </pc:sldChg>
      <pc:sldChg chg="delSp modSp mod">
        <pc:chgData name="McCarthy, Mark C" userId="df09e78b-9360-4d3c-a042-f7728932c525" providerId="ADAL" clId="{05E98C82-17DA-48A3-9189-F778C646A30B}" dt="2022-10-26T19:57:46.651" v="80" actId="478"/>
        <pc:sldMkLst>
          <pc:docMk/>
          <pc:sldMk cId="1542374548" sldId="259"/>
        </pc:sldMkLst>
        <pc:spChg chg="del mod">
          <ac:chgData name="McCarthy, Mark C" userId="df09e78b-9360-4d3c-a042-f7728932c525" providerId="ADAL" clId="{05E98C82-17DA-48A3-9189-F778C646A30B}" dt="2022-10-26T19:57:46.651" v="80" actId="478"/>
          <ac:spMkLst>
            <pc:docMk/>
            <pc:sldMk cId="1542374548" sldId="259"/>
            <ac:spMk id="10" creationId="{9A457F5B-30E1-42AF-9F1C-9F1B010847A4}"/>
          </ac:spMkLst>
        </pc:spChg>
      </pc:sldChg>
      <pc:sldChg chg="delSp modSp mod">
        <pc:chgData name="McCarthy, Mark C" userId="df09e78b-9360-4d3c-a042-f7728932c525" providerId="ADAL" clId="{05E98C82-17DA-48A3-9189-F778C646A30B}" dt="2022-10-26T19:57:25.019" v="78" actId="478"/>
        <pc:sldMkLst>
          <pc:docMk/>
          <pc:sldMk cId="2788630300" sldId="260"/>
        </pc:sldMkLst>
        <pc:spChg chg="del mod">
          <ac:chgData name="McCarthy, Mark C" userId="df09e78b-9360-4d3c-a042-f7728932c525" providerId="ADAL" clId="{05E98C82-17DA-48A3-9189-F778C646A30B}" dt="2022-10-26T19:57:25.019" v="78" actId="478"/>
          <ac:spMkLst>
            <pc:docMk/>
            <pc:sldMk cId="2788630300" sldId="260"/>
            <ac:spMk id="13" creationId="{1C02B30E-F7E3-41EC-8F79-B04CA343A6CC}"/>
          </ac:spMkLst>
        </pc:spChg>
      </pc:sldChg>
      <pc:sldChg chg="addSp delSp modSp mod">
        <pc:chgData name="McCarthy, Mark C" userId="df09e78b-9360-4d3c-a042-f7728932c525" providerId="ADAL" clId="{05E98C82-17DA-48A3-9189-F778C646A30B}" dt="2022-10-26T20:01:53.905" v="122" actId="1076"/>
        <pc:sldMkLst>
          <pc:docMk/>
          <pc:sldMk cId="1229692715" sldId="262"/>
        </pc:sldMkLst>
        <pc:spChg chg="mod">
          <ac:chgData name="McCarthy, Mark C" userId="df09e78b-9360-4d3c-a042-f7728932c525" providerId="ADAL" clId="{05E98C82-17DA-48A3-9189-F778C646A30B}" dt="2022-10-26T19:58:36.620" v="87" actId="13926"/>
          <ac:spMkLst>
            <pc:docMk/>
            <pc:sldMk cId="1229692715" sldId="262"/>
            <ac:spMk id="3" creationId="{957AF293-E993-727F-97D0-878D32983617}"/>
          </ac:spMkLst>
        </pc:spChg>
        <pc:spChg chg="mod">
          <ac:chgData name="McCarthy, Mark C" userId="df09e78b-9360-4d3c-a042-f7728932c525" providerId="ADAL" clId="{05E98C82-17DA-48A3-9189-F778C646A30B}" dt="2022-10-26T19:58:11.663" v="84" actId="21"/>
          <ac:spMkLst>
            <pc:docMk/>
            <pc:sldMk cId="1229692715" sldId="262"/>
            <ac:spMk id="4" creationId="{89F6BF21-B9F7-47C7-B806-2EC27080CC18}"/>
          </ac:spMkLst>
        </pc:spChg>
        <pc:spChg chg="add del mod">
          <ac:chgData name="McCarthy, Mark C" userId="df09e78b-9360-4d3c-a042-f7728932c525" providerId="ADAL" clId="{05E98C82-17DA-48A3-9189-F778C646A30B}" dt="2022-10-26T20:01:51.914" v="121" actId="1076"/>
          <ac:spMkLst>
            <pc:docMk/>
            <pc:sldMk cId="1229692715" sldId="262"/>
            <ac:spMk id="5" creationId="{C9413759-2CCC-2441-0B4C-C2B3864B858E}"/>
          </ac:spMkLst>
        </pc:spChg>
        <pc:picChg chg="mod">
          <ac:chgData name="McCarthy, Mark C" userId="df09e78b-9360-4d3c-a042-f7728932c525" providerId="ADAL" clId="{05E98C82-17DA-48A3-9189-F778C646A30B}" dt="2022-10-26T20:01:53.905" v="122" actId="1076"/>
          <ac:picMkLst>
            <pc:docMk/>
            <pc:sldMk cId="1229692715" sldId="262"/>
            <ac:picMk id="9" creationId="{004F1D3E-FFD6-43CD-AC03-2DE6AC9CA76E}"/>
          </ac:picMkLst>
        </pc:picChg>
      </pc:sldChg>
      <pc:sldChg chg="delSp modSp mod">
        <pc:chgData name="McCarthy, Mark C" userId="df09e78b-9360-4d3c-a042-f7728932c525" providerId="ADAL" clId="{05E98C82-17DA-48A3-9189-F778C646A30B}" dt="2022-10-26T19:57:10.874" v="76" actId="478"/>
        <pc:sldMkLst>
          <pc:docMk/>
          <pc:sldMk cId="3404886082" sldId="263"/>
        </pc:sldMkLst>
        <pc:spChg chg="del mod">
          <ac:chgData name="McCarthy, Mark C" userId="df09e78b-9360-4d3c-a042-f7728932c525" providerId="ADAL" clId="{05E98C82-17DA-48A3-9189-F778C646A30B}" dt="2022-10-26T19:57:10.874" v="76" actId="478"/>
          <ac:spMkLst>
            <pc:docMk/>
            <pc:sldMk cId="3404886082" sldId="263"/>
            <ac:spMk id="25" creationId="{CEEDCA77-AF20-4B3B-A531-5286F7E54C70}"/>
          </ac:spMkLst>
        </pc:spChg>
      </pc:sldChg>
      <pc:sldChg chg="modSp mod">
        <pc:chgData name="McCarthy, Mark C" userId="df09e78b-9360-4d3c-a042-f7728932c525" providerId="ADAL" clId="{05E98C82-17DA-48A3-9189-F778C646A30B}" dt="2022-10-26T20:14:47.037" v="815" actId="3626"/>
        <pc:sldMkLst>
          <pc:docMk/>
          <pc:sldMk cId="1480127888" sldId="282"/>
        </pc:sldMkLst>
        <pc:spChg chg="mod">
          <ac:chgData name="McCarthy, Mark C" userId="df09e78b-9360-4d3c-a042-f7728932c525" providerId="ADAL" clId="{05E98C82-17DA-48A3-9189-F778C646A30B}" dt="2022-10-26T20:14:47.037" v="815" actId="3626"/>
          <ac:spMkLst>
            <pc:docMk/>
            <pc:sldMk cId="1480127888" sldId="282"/>
            <ac:spMk id="5" creationId="{62858C35-8576-4973-B584-21B4D8948690}"/>
          </ac:spMkLst>
        </pc:spChg>
      </pc:sldChg>
      <pc:sldChg chg="modSp mod">
        <pc:chgData name="McCarthy, Mark C" userId="df09e78b-9360-4d3c-a042-f7728932c525" providerId="ADAL" clId="{05E98C82-17DA-48A3-9189-F778C646A30B}" dt="2022-10-26T19:59:29.148" v="90" actId="1076"/>
        <pc:sldMkLst>
          <pc:docMk/>
          <pc:sldMk cId="2596034030" sldId="283"/>
        </pc:sldMkLst>
        <pc:spChg chg="mod">
          <ac:chgData name="McCarthy, Mark C" userId="df09e78b-9360-4d3c-a042-f7728932c525" providerId="ADAL" clId="{05E98C82-17DA-48A3-9189-F778C646A30B}" dt="2022-10-26T19:59:04.173" v="88" actId="21"/>
          <ac:spMkLst>
            <pc:docMk/>
            <pc:sldMk cId="2596034030" sldId="283"/>
            <ac:spMk id="5" creationId="{62858C35-8576-4973-B584-21B4D8948690}"/>
          </ac:spMkLst>
        </pc:spChg>
        <pc:picChg chg="mod">
          <ac:chgData name="McCarthy, Mark C" userId="df09e78b-9360-4d3c-a042-f7728932c525" providerId="ADAL" clId="{05E98C82-17DA-48A3-9189-F778C646A30B}" dt="2022-10-26T19:59:29.148" v="90" actId="1076"/>
          <ac:picMkLst>
            <pc:docMk/>
            <pc:sldMk cId="2596034030" sldId="283"/>
            <ac:picMk id="6" creationId="{31C223FB-17D3-4E53-A9E4-47BA7CA79EFE}"/>
          </ac:picMkLst>
        </pc:picChg>
      </pc:sldChg>
      <pc:sldChg chg="modSp mod">
        <pc:chgData name="McCarthy, Mark C" userId="df09e78b-9360-4d3c-a042-f7728932c525" providerId="ADAL" clId="{05E98C82-17DA-48A3-9189-F778C646A30B}" dt="2022-10-26T20:02:33.912" v="125" actId="6549"/>
        <pc:sldMkLst>
          <pc:docMk/>
          <pc:sldMk cId="1641584739" sldId="285"/>
        </pc:sldMkLst>
        <pc:spChg chg="mod">
          <ac:chgData name="McCarthy, Mark C" userId="df09e78b-9360-4d3c-a042-f7728932c525" providerId="ADAL" clId="{05E98C82-17DA-48A3-9189-F778C646A30B}" dt="2022-10-26T20:02:31.308" v="124" actId="20577"/>
          <ac:spMkLst>
            <pc:docMk/>
            <pc:sldMk cId="1641584739" sldId="285"/>
            <ac:spMk id="5" creationId="{62858C35-8576-4973-B584-21B4D8948690}"/>
          </ac:spMkLst>
        </pc:spChg>
        <pc:spChg chg="mod">
          <ac:chgData name="McCarthy, Mark C" userId="df09e78b-9360-4d3c-a042-f7728932c525" providerId="ADAL" clId="{05E98C82-17DA-48A3-9189-F778C646A30B}" dt="2022-10-26T20:02:33.912" v="125" actId="6549"/>
          <ac:spMkLst>
            <pc:docMk/>
            <pc:sldMk cId="1641584739" sldId="285"/>
            <ac:spMk id="6" creationId="{C374ADEC-6BA6-AC4C-8CD6-412AAD4A8262}"/>
          </ac:spMkLst>
        </pc:spChg>
      </pc:sldChg>
      <pc:sldChg chg="modSp mod">
        <pc:chgData name="McCarthy, Mark C" userId="df09e78b-9360-4d3c-a042-f7728932c525" providerId="ADAL" clId="{05E98C82-17DA-48A3-9189-F778C646A30B}" dt="2022-10-26T20:07:00.266" v="553" actId="20577"/>
        <pc:sldMkLst>
          <pc:docMk/>
          <pc:sldMk cId="2826806752" sldId="288"/>
        </pc:sldMkLst>
        <pc:spChg chg="mod">
          <ac:chgData name="McCarthy, Mark C" userId="df09e78b-9360-4d3c-a042-f7728932c525" providerId="ADAL" clId="{05E98C82-17DA-48A3-9189-F778C646A30B}" dt="2022-10-26T20:07:00.266" v="553" actId="20577"/>
          <ac:spMkLst>
            <pc:docMk/>
            <pc:sldMk cId="2826806752" sldId="288"/>
            <ac:spMk id="2" creationId="{AC11588E-2DFE-4B62-9AF1-39CA012E58A9}"/>
          </ac:spMkLst>
        </pc:spChg>
      </pc:sldChg>
      <pc:sldChg chg="modSp mod">
        <pc:chgData name="McCarthy, Mark C" userId="df09e78b-9360-4d3c-a042-f7728932c525" providerId="ADAL" clId="{05E98C82-17DA-48A3-9189-F778C646A30B}" dt="2022-10-26T20:12:25.573" v="762" actId="113"/>
        <pc:sldMkLst>
          <pc:docMk/>
          <pc:sldMk cId="4197816269" sldId="289"/>
        </pc:sldMkLst>
        <pc:spChg chg="mod">
          <ac:chgData name="McCarthy, Mark C" userId="df09e78b-9360-4d3c-a042-f7728932c525" providerId="ADAL" clId="{05E98C82-17DA-48A3-9189-F778C646A30B}" dt="2022-10-26T20:12:25.573" v="762" actId="113"/>
          <ac:spMkLst>
            <pc:docMk/>
            <pc:sldMk cId="4197816269" sldId="289"/>
            <ac:spMk id="3" creationId="{DA7B94FA-FA82-466B-A3A9-3A67E69D25D5}"/>
          </ac:spMkLst>
        </pc:spChg>
        <pc:spChg chg="mod">
          <ac:chgData name="McCarthy, Mark C" userId="df09e78b-9360-4d3c-a042-f7728932c525" providerId="ADAL" clId="{05E98C82-17DA-48A3-9189-F778C646A30B}" dt="2022-10-26T20:11:44.099" v="747" actId="20577"/>
          <ac:spMkLst>
            <pc:docMk/>
            <pc:sldMk cId="4197816269" sldId="289"/>
            <ac:spMk id="6" creationId="{8C956DE7-EED9-3B4F-B243-033E2EC0EE5E}"/>
          </ac:spMkLst>
        </pc:spChg>
      </pc:sldChg>
      <pc:sldChg chg="modSp mod">
        <pc:chgData name="McCarthy, Mark C" userId="df09e78b-9360-4d3c-a042-f7728932c525" providerId="ADAL" clId="{05E98C82-17DA-48A3-9189-F778C646A30B}" dt="2022-10-26T19:56:47.361" v="74" actId="20577"/>
        <pc:sldMkLst>
          <pc:docMk/>
          <pc:sldMk cId="2643695671" sldId="292"/>
        </pc:sldMkLst>
        <pc:spChg chg="mod">
          <ac:chgData name="McCarthy, Mark C" userId="df09e78b-9360-4d3c-a042-f7728932c525" providerId="ADAL" clId="{05E98C82-17DA-48A3-9189-F778C646A30B}" dt="2022-10-26T19:56:47.361" v="74" actId="20577"/>
          <ac:spMkLst>
            <pc:docMk/>
            <pc:sldMk cId="2643695671" sldId="292"/>
            <ac:spMk id="5" creationId="{ED72C895-5B0F-4055-8142-6CFE4FA796FF}"/>
          </ac:spMkLst>
        </pc:spChg>
      </pc:sldChg>
      <pc:sldChg chg="modSp mod">
        <pc:chgData name="McCarthy, Mark C" userId="df09e78b-9360-4d3c-a042-f7728932c525" providerId="ADAL" clId="{05E98C82-17DA-48A3-9189-F778C646A30B}" dt="2022-10-26T20:31:14.877" v="1646" actId="20577"/>
        <pc:sldMkLst>
          <pc:docMk/>
          <pc:sldMk cId="1908360336" sldId="293"/>
        </pc:sldMkLst>
        <pc:spChg chg="mod">
          <ac:chgData name="McCarthy, Mark C" userId="df09e78b-9360-4d3c-a042-f7728932c525" providerId="ADAL" clId="{05E98C82-17DA-48A3-9189-F778C646A30B}" dt="2022-10-26T20:31:14.877" v="1646" actId="20577"/>
          <ac:spMkLst>
            <pc:docMk/>
            <pc:sldMk cId="1908360336" sldId="293"/>
            <ac:spMk id="2" creationId="{AC11588E-2DFE-4B62-9AF1-39CA012E58A9}"/>
          </ac:spMkLst>
        </pc:spChg>
      </pc:sldChg>
      <pc:sldChg chg="modSp mod">
        <pc:chgData name="McCarthy, Mark C" userId="df09e78b-9360-4d3c-a042-f7728932c525" providerId="ADAL" clId="{05E98C82-17DA-48A3-9189-F778C646A30B}" dt="2022-10-26T19:56:05.838" v="63" actId="27636"/>
        <pc:sldMkLst>
          <pc:docMk/>
          <pc:sldMk cId="1120672455" sldId="295"/>
        </pc:sldMkLst>
        <pc:spChg chg="mod">
          <ac:chgData name="McCarthy, Mark C" userId="df09e78b-9360-4d3c-a042-f7728932c525" providerId="ADAL" clId="{05E98C82-17DA-48A3-9189-F778C646A30B}" dt="2022-10-26T19:56:05.838" v="63" actId="27636"/>
          <ac:spMkLst>
            <pc:docMk/>
            <pc:sldMk cId="1120672455" sldId="295"/>
            <ac:spMk id="4" creationId="{DB13A18D-1302-4888-9227-8F0FDAC825DC}"/>
          </ac:spMkLst>
        </pc:spChg>
      </pc:sldChg>
      <pc:sldChg chg="modSp mod">
        <pc:chgData name="McCarthy, Mark C" userId="df09e78b-9360-4d3c-a042-f7728932c525" providerId="ADAL" clId="{05E98C82-17DA-48A3-9189-F778C646A30B}" dt="2022-10-26T20:03:43.729" v="131"/>
        <pc:sldMkLst>
          <pc:docMk/>
          <pc:sldMk cId="3943004351" sldId="296"/>
        </pc:sldMkLst>
        <pc:spChg chg="mod">
          <ac:chgData name="McCarthy, Mark C" userId="df09e78b-9360-4d3c-a042-f7728932c525" providerId="ADAL" clId="{05E98C82-17DA-48A3-9189-F778C646A30B}" dt="2022-10-26T20:03:43.729" v="131"/>
          <ac:spMkLst>
            <pc:docMk/>
            <pc:sldMk cId="3943004351" sldId="296"/>
            <ac:spMk id="3" creationId="{DA7B94FA-FA82-466B-A3A9-3A67E69D25D5}"/>
          </ac:spMkLst>
        </pc:spChg>
      </pc:sldChg>
      <pc:sldChg chg="modSp mod">
        <pc:chgData name="McCarthy, Mark C" userId="df09e78b-9360-4d3c-a042-f7728932c525" providerId="ADAL" clId="{05E98C82-17DA-48A3-9189-F778C646A30B}" dt="2022-10-26T20:34:09.771" v="1677" actId="20577"/>
        <pc:sldMkLst>
          <pc:docMk/>
          <pc:sldMk cId="810423160" sldId="297"/>
        </pc:sldMkLst>
        <pc:spChg chg="mod">
          <ac:chgData name="McCarthy, Mark C" userId="df09e78b-9360-4d3c-a042-f7728932c525" providerId="ADAL" clId="{05E98C82-17DA-48A3-9189-F778C646A30B}" dt="2022-10-26T20:34:09.771" v="1677" actId="20577"/>
          <ac:spMkLst>
            <pc:docMk/>
            <pc:sldMk cId="810423160" sldId="297"/>
            <ac:spMk id="8" creationId="{6253F6AF-58A6-4930-BB34-8276ABFF2B01}"/>
          </ac:spMkLst>
        </pc:spChg>
      </pc:sldChg>
      <pc:sldChg chg="addSp delSp modSp add mod setBg delDesignElem">
        <pc:chgData name="McCarthy, Mark C" userId="df09e78b-9360-4d3c-a042-f7728932c525" providerId="ADAL" clId="{05E98C82-17DA-48A3-9189-F778C646A30B}" dt="2022-10-26T19:55:02.949" v="61" actId="6549"/>
        <pc:sldMkLst>
          <pc:docMk/>
          <pc:sldMk cId="1424992079" sldId="305"/>
        </pc:sldMkLst>
        <pc:spChg chg="mod">
          <ac:chgData name="McCarthy, Mark C" userId="df09e78b-9360-4d3c-a042-f7728932c525" providerId="ADAL" clId="{05E98C82-17DA-48A3-9189-F778C646A30B}" dt="2022-10-26T19:54:00.768" v="56" actId="26606"/>
          <ac:spMkLst>
            <pc:docMk/>
            <pc:sldMk cId="1424992079" sldId="305"/>
            <ac:spMk id="3" creationId="{87B49851-24BD-40BD-A7C8-F3FEA2D4B982}"/>
          </ac:spMkLst>
        </pc:spChg>
        <pc:spChg chg="mod">
          <ac:chgData name="McCarthy, Mark C" userId="df09e78b-9360-4d3c-a042-f7728932c525" providerId="ADAL" clId="{05E98C82-17DA-48A3-9189-F778C646A30B}" dt="2022-10-26T19:54:00.768" v="56" actId="26606"/>
          <ac:spMkLst>
            <pc:docMk/>
            <pc:sldMk cId="1424992079" sldId="305"/>
            <ac:spMk id="5" creationId="{1B7578E9-4F36-DA2B-E8AC-D35D77F16B7C}"/>
          </ac:spMkLst>
        </pc:spChg>
        <pc:spChg chg="mod">
          <ac:chgData name="McCarthy, Mark C" userId="df09e78b-9360-4d3c-a042-f7728932c525" providerId="ADAL" clId="{05E98C82-17DA-48A3-9189-F778C646A30B}" dt="2022-10-26T19:55:02.949" v="61" actId="6549"/>
          <ac:spMkLst>
            <pc:docMk/>
            <pc:sldMk cId="1424992079" sldId="305"/>
            <ac:spMk id="9" creationId="{64BEB715-9A52-8E1D-B23F-00E8B185283D}"/>
          </ac:spMkLst>
        </pc:spChg>
        <pc:spChg chg="mod ord">
          <ac:chgData name="McCarthy, Mark C" userId="df09e78b-9360-4d3c-a042-f7728932c525" providerId="ADAL" clId="{05E98C82-17DA-48A3-9189-F778C646A30B}" dt="2022-10-26T19:54:00.768" v="56" actId="26606"/>
          <ac:spMkLst>
            <pc:docMk/>
            <pc:sldMk cId="1424992079" sldId="305"/>
            <ac:spMk id="10" creationId="{6B2D3CDA-AE4F-B531-0AA1-4DD4830C6F61}"/>
          </ac:spMkLst>
        </pc:spChg>
        <pc:spChg chg="add del">
          <ac:chgData name="McCarthy, Mark C" userId="df09e78b-9360-4d3c-a042-f7728932c525" providerId="ADAL" clId="{05E98C82-17DA-48A3-9189-F778C646A30B}" dt="2022-10-26T19:54:00.768" v="56" actId="26606"/>
          <ac:spMkLst>
            <pc:docMk/>
            <pc:sldMk cId="1424992079" sldId="305"/>
            <ac:spMk id="12" creationId="{2C61293E-6EBE-43EF-A52C-9BEBFD7679D4}"/>
          </ac:spMkLst>
        </pc:spChg>
        <pc:spChg chg="del">
          <ac:chgData name="McCarthy, Mark C" userId="df09e78b-9360-4d3c-a042-f7728932c525" providerId="ADAL" clId="{05E98C82-17DA-48A3-9189-F778C646A30B}" dt="2022-10-26T19:53:46.445" v="54"/>
          <ac:spMkLst>
            <pc:docMk/>
            <pc:sldMk cId="1424992079" sldId="305"/>
            <ac:spMk id="15" creationId="{2C61293E-6EBE-43EF-A52C-9BEBFD7679D4}"/>
          </ac:spMkLst>
        </pc:spChg>
        <pc:spChg chg="del">
          <ac:chgData name="McCarthy, Mark C" userId="df09e78b-9360-4d3c-a042-f7728932c525" providerId="ADAL" clId="{05E98C82-17DA-48A3-9189-F778C646A30B}" dt="2022-10-26T19:53:46.445" v="54"/>
          <ac:spMkLst>
            <pc:docMk/>
            <pc:sldMk cId="1424992079" sldId="305"/>
            <ac:spMk id="16" creationId="{21540236-BFD5-4A9D-8840-4703E7F76825}"/>
          </ac:spMkLst>
        </pc:spChg>
        <pc:spChg chg="add del">
          <ac:chgData name="McCarthy, Mark C" userId="df09e78b-9360-4d3c-a042-f7728932c525" providerId="ADAL" clId="{05E98C82-17DA-48A3-9189-F778C646A30B}" dt="2022-10-26T19:54:00.768" v="56" actId="26606"/>
          <ac:spMkLst>
            <pc:docMk/>
            <pc:sldMk cId="1424992079" sldId="305"/>
            <ac:spMk id="17" creationId="{21540236-BFD5-4A9D-8840-4703E7F76825}"/>
          </ac:spMkLst>
        </pc:spChg>
        <pc:cxnChg chg="add mod">
          <ac:chgData name="McCarthy, Mark C" userId="df09e78b-9360-4d3c-a042-f7728932c525" providerId="ADAL" clId="{05E98C82-17DA-48A3-9189-F778C646A30B}" dt="2022-10-26T19:54:46.795" v="60" actId="1582"/>
          <ac:cxnSpMkLst>
            <pc:docMk/>
            <pc:sldMk cId="1424992079" sldId="305"/>
            <ac:cxnSpMk id="7" creationId="{4EF251A7-5101-0D77-03B6-9960B1497DEB}"/>
          </ac:cxnSpMkLst>
        </pc:cxnChg>
      </pc:sldChg>
      <pc:sldChg chg="addSp delSp modSp add mod ord">
        <pc:chgData name="McCarthy, Mark C" userId="df09e78b-9360-4d3c-a042-f7728932c525" providerId="ADAL" clId="{05E98C82-17DA-48A3-9189-F778C646A30B}" dt="2022-10-26T20:33:41.983" v="1665" actId="20577"/>
        <pc:sldMkLst>
          <pc:docMk/>
          <pc:sldMk cId="1511473198" sldId="306"/>
        </pc:sldMkLst>
        <pc:spChg chg="mod">
          <ac:chgData name="McCarthy, Mark C" userId="df09e78b-9360-4d3c-a042-f7728932c525" providerId="ADAL" clId="{05E98C82-17DA-48A3-9189-F778C646A30B}" dt="2022-10-26T20:16:32.832" v="825" actId="20577"/>
          <ac:spMkLst>
            <pc:docMk/>
            <pc:sldMk cId="1511473198" sldId="306"/>
            <ac:spMk id="2" creationId="{25DFD378-6135-4216-BB80-9DB0265D0372}"/>
          </ac:spMkLst>
        </pc:spChg>
        <pc:spChg chg="mod">
          <ac:chgData name="McCarthy, Mark C" userId="df09e78b-9360-4d3c-a042-f7728932c525" providerId="ADAL" clId="{05E98C82-17DA-48A3-9189-F778C646A30B}" dt="2022-10-26T20:24:00.643" v="1292" actId="20577"/>
          <ac:spMkLst>
            <pc:docMk/>
            <pc:sldMk cId="1511473198" sldId="306"/>
            <ac:spMk id="4" creationId="{A08C01CB-CA39-2F55-9DB2-506831B6E72B}"/>
          </ac:spMkLst>
        </pc:spChg>
        <pc:spChg chg="mod">
          <ac:chgData name="McCarthy, Mark C" userId="df09e78b-9360-4d3c-a042-f7728932c525" providerId="ADAL" clId="{05E98C82-17DA-48A3-9189-F778C646A30B}" dt="2022-10-26T20:33:41.983" v="1665" actId="20577"/>
          <ac:spMkLst>
            <pc:docMk/>
            <pc:sldMk cId="1511473198" sldId="306"/>
            <ac:spMk id="5" creationId="{ED72C895-5B0F-4055-8142-6CFE4FA796FF}"/>
          </ac:spMkLst>
        </pc:spChg>
        <pc:spChg chg="add del mod">
          <ac:chgData name="McCarthy, Mark C" userId="df09e78b-9360-4d3c-a042-f7728932c525" providerId="ADAL" clId="{05E98C82-17DA-48A3-9189-F778C646A30B}" dt="2022-10-26T20:23:32.690" v="1261"/>
          <ac:spMkLst>
            <pc:docMk/>
            <pc:sldMk cId="1511473198" sldId="306"/>
            <ac:spMk id="9" creationId="{7199B07C-1A6F-0EBC-27B2-38AD25B578F0}"/>
          </ac:spMkLst>
        </pc:spChg>
        <pc:picChg chg="del">
          <ac:chgData name="McCarthy, Mark C" userId="df09e78b-9360-4d3c-a042-f7728932c525" providerId="ADAL" clId="{05E98C82-17DA-48A3-9189-F778C646A30B}" dt="2022-10-26T20:23:32.156" v="1260" actId="478"/>
          <ac:picMkLst>
            <pc:docMk/>
            <pc:sldMk cId="1511473198" sldId="306"/>
            <ac:picMk id="8" creationId="{C339E33F-2555-46EB-BC51-BA7572EF1BF9}"/>
          </ac:picMkLst>
        </pc:picChg>
        <pc:picChg chg="add mod modCrop">
          <ac:chgData name="McCarthy, Mark C" userId="df09e78b-9360-4d3c-a042-f7728932c525" providerId="ADAL" clId="{05E98C82-17DA-48A3-9189-F778C646A30B}" dt="2022-10-26T20:25:53.775" v="1381" actId="962"/>
          <ac:picMkLst>
            <pc:docMk/>
            <pc:sldMk cId="1511473198" sldId="306"/>
            <ac:picMk id="11" creationId="{5EE3D253-DEFC-B070-8725-ABFB3892DE08}"/>
          </ac:picMkLst>
        </pc:picChg>
      </pc:sldChg>
      <pc:sldChg chg="modSp add del mod">
        <pc:chgData name="McCarthy, Mark C" userId="df09e78b-9360-4d3c-a042-f7728932c525" providerId="ADAL" clId="{05E98C82-17DA-48A3-9189-F778C646A30B}" dt="2022-10-26T20:16:19.901" v="819" actId="47"/>
        <pc:sldMkLst>
          <pc:docMk/>
          <pc:sldMk cId="3670857706" sldId="306"/>
        </pc:sldMkLst>
        <pc:spChg chg="mod">
          <ac:chgData name="McCarthy, Mark C" userId="df09e78b-9360-4d3c-a042-f7728932c525" providerId="ADAL" clId="{05E98C82-17DA-48A3-9189-F778C646A30B}" dt="2022-10-26T20:16:16.377" v="818" actId="20577"/>
          <ac:spMkLst>
            <pc:docMk/>
            <pc:sldMk cId="3670857706" sldId="306"/>
            <ac:spMk id="2" creationId="{99B775AC-8E77-4D42-BEDF-065A72EEFD99}"/>
          </ac:spMkLst>
        </pc:spChg>
      </pc:sldChg>
      <pc:sldMasterChg chg="modSp mod modSldLayout">
        <pc:chgData name="McCarthy, Mark C" userId="df09e78b-9360-4d3c-a042-f7728932c525" providerId="ADAL" clId="{05E98C82-17DA-48A3-9189-F778C646A30B}" dt="2022-10-26T20:01:23.287" v="117" actId="13926"/>
        <pc:sldMasterMkLst>
          <pc:docMk/>
          <pc:sldMasterMk cId="1488496208" sldId="2147483672"/>
        </pc:sldMasterMkLst>
        <pc:spChg chg="mod">
          <ac:chgData name="McCarthy, Mark C" userId="df09e78b-9360-4d3c-a042-f7728932c525" providerId="ADAL" clId="{05E98C82-17DA-48A3-9189-F778C646A30B}" dt="2022-10-26T20:01:23.287" v="117" actId="13926"/>
          <ac:spMkLst>
            <pc:docMk/>
            <pc:sldMasterMk cId="1488496208" sldId="2147483672"/>
            <ac:spMk id="4" creationId="{00000000-0000-0000-0000-000000000000}"/>
          </ac:spMkLst>
        </pc:spChg>
        <pc:spChg chg="mod">
          <ac:chgData name="McCarthy, Mark C" userId="df09e78b-9360-4d3c-a042-f7728932c525" providerId="ADAL" clId="{05E98C82-17DA-48A3-9189-F778C646A30B}" dt="2022-10-26T20:01:15.981" v="115" actId="13926"/>
          <ac:spMkLst>
            <pc:docMk/>
            <pc:sldMasterMk cId="1488496208" sldId="2147483672"/>
            <ac:spMk id="5" creationId="{00000000-0000-0000-0000-000000000000}"/>
          </ac:spMkLst>
        </pc:spChg>
        <pc:spChg chg="mod">
          <ac:chgData name="McCarthy, Mark C" userId="df09e78b-9360-4d3c-a042-f7728932c525" providerId="ADAL" clId="{05E98C82-17DA-48A3-9189-F778C646A30B}" dt="2022-10-26T20:01:20.378" v="116" actId="13926"/>
          <ac:spMkLst>
            <pc:docMk/>
            <pc:sldMasterMk cId="1488496208" sldId="2147483672"/>
            <ac:spMk id="6" creationId="{00000000-0000-0000-0000-000000000000}"/>
          </ac:spMkLst>
        </pc:spChg>
        <pc:picChg chg="mod ord">
          <ac:chgData name="McCarthy, Mark C" userId="df09e78b-9360-4d3c-a042-f7728932c525" providerId="ADAL" clId="{05E98C82-17DA-48A3-9189-F778C646A30B}" dt="2022-10-26T20:00:03.922" v="98" actId="167"/>
          <ac:picMkLst>
            <pc:docMk/>
            <pc:sldMasterMk cId="1488496208" sldId="2147483672"/>
            <ac:picMk id="8" creationId="{35D4C369-125B-4E55-925F-5AA804C97935}"/>
          </ac:picMkLst>
        </pc:picChg>
        <pc:sldLayoutChg chg="modSp">
          <pc:chgData name="McCarthy, Mark C" userId="df09e78b-9360-4d3c-a042-f7728932c525" providerId="ADAL" clId="{05E98C82-17DA-48A3-9189-F778C646A30B}" dt="2022-10-26T20:01:09.836" v="114" actId="13926"/>
          <pc:sldLayoutMkLst>
            <pc:docMk/>
            <pc:sldMasterMk cId="1488496208" sldId="2147483672"/>
            <pc:sldLayoutMk cId="1317503154" sldId="2147483673"/>
          </pc:sldLayoutMkLst>
          <pc:spChg chg="mod">
            <ac:chgData name="McCarthy, Mark C" userId="df09e78b-9360-4d3c-a042-f7728932c525" providerId="ADAL" clId="{05E98C82-17DA-48A3-9189-F778C646A30B}" dt="2022-10-26T20:00:55.933" v="110" actId="13926"/>
            <ac:spMkLst>
              <pc:docMk/>
              <pc:sldMasterMk cId="1488496208" sldId="2147483672"/>
              <pc:sldLayoutMk cId="1317503154" sldId="2147483673"/>
              <ac:spMk id="4" creationId="{00000000-0000-0000-0000-000000000000}"/>
            </ac:spMkLst>
          </pc:spChg>
          <pc:spChg chg="mod">
            <ac:chgData name="McCarthy, Mark C" userId="df09e78b-9360-4d3c-a042-f7728932c525" providerId="ADAL" clId="{05E98C82-17DA-48A3-9189-F778C646A30B}" dt="2022-10-26T20:01:09.836" v="114" actId="13926"/>
            <ac:spMkLst>
              <pc:docMk/>
              <pc:sldMasterMk cId="1488496208" sldId="2147483672"/>
              <pc:sldLayoutMk cId="1317503154" sldId="2147483673"/>
              <ac:spMk id="6" creationId="{00000000-0000-0000-0000-000000000000}"/>
            </ac:spMkLst>
          </pc:spChg>
        </pc:sldLayoutChg>
      </pc:sldMasterChg>
    </pc:docChg>
  </pc:docChgLst>
  <pc:docChgLst>
    <pc:chgData name="McCarthy, Mark C" userId="df09e78b-9360-4d3c-a042-f7728932c525" providerId="ADAL" clId="{CC27E774-5CE8-4821-A664-BD6ACB96882E}"/>
    <pc:docChg chg="custSel addSld delSld modSld sldOrd">
      <pc:chgData name="McCarthy, Mark C" userId="df09e78b-9360-4d3c-a042-f7728932c525" providerId="ADAL" clId="{CC27E774-5CE8-4821-A664-BD6ACB96882E}" dt="2022-05-25T20:56:46.553" v="146" actId="20577"/>
      <pc:docMkLst>
        <pc:docMk/>
      </pc:docMkLst>
      <pc:sldChg chg="modSp mod">
        <pc:chgData name="McCarthy, Mark C" userId="df09e78b-9360-4d3c-a042-f7728932c525" providerId="ADAL" clId="{CC27E774-5CE8-4821-A664-BD6ACB96882E}" dt="2022-05-25T19:56:21.275" v="58" actId="20577"/>
        <pc:sldMkLst>
          <pc:docMk/>
          <pc:sldMk cId="109857222" sldId="256"/>
        </pc:sldMkLst>
        <pc:spChg chg="mod">
          <ac:chgData name="McCarthy, Mark C" userId="df09e78b-9360-4d3c-a042-f7728932c525" providerId="ADAL" clId="{CC27E774-5CE8-4821-A664-BD6ACB96882E}" dt="2022-05-25T19:56:21.275" v="58" actId="20577"/>
          <ac:spMkLst>
            <pc:docMk/>
            <pc:sldMk cId="109857222" sldId="256"/>
            <ac:spMk id="7" creationId="{6572437C-BF1D-4462-837F-1DCBAC12C0BB}"/>
          </ac:spMkLst>
        </pc:spChg>
      </pc:sldChg>
      <pc:sldChg chg="del">
        <pc:chgData name="McCarthy, Mark C" userId="df09e78b-9360-4d3c-a042-f7728932c525" providerId="ADAL" clId="{CC27E774-5CE8-4821-A664-BD6ACB96882E}" dt="2022-05-25T19:56:39.318" v="60" actId="47"/>
        <pc:sldMkLst>
          <pc:docMk/>
          <pc:sldMk cId="647233082" sldId="258"/>
        </pc:sldMkLst>
      </pc:sldChg>
      <pc:sldChg chg="add del ord">
        <pc:chgData name="McCarthy, Mark C" userId="df09e78b-9360-4d3c-a042-f7728932c525" providerId="ADAL" clId="{CC27E774-5CE8-4821-A664-BD6ACB96882E}" dt="2022-05-25T20:49:45.214" v="70"/>
        <pc:sldMkLst>
          <pc:docMk/>
          <pc:sldMk cId="2453612716" sldId="261"/>
        </pc:sldMkLst>
      </pc:sldChg>
      <pc:sldChg chg="add del ord">
        <pc:chgData name="McCarthy, Mark C" userId="df09e78b-9360-4d3c-a042-f7728932c525" providerId="ADAL" clId="{CC27E774-5CE8-4821-A664-BD6ACB96882E}" dt="2022-05-25T20:49:45.214" v="70"/>
        <pc:sldMkLst>
          <pc:docMk/>
          <pc:sldMk cId="1229692715" sldId="262"/>
        </pc:sldMkLst>
      </pc:sldChg>
      <pc:sldChg chg="modAnim">
        <pc:chgData name="McCarthy, Mark C" userId="df09e78b-9360-4d3c-a042-f7728932c525" providerId="ADAL" clId="{CC27E774-5CE8-4821-A664-BD6ACB96882E}" dt="2022-05-25T19:57:09.159" v="65"/>
        <pc:sldMkLst>
          <pc:docMk/>
          <pc:sldMk cId="3404886082" sldId="263"/>
        </pc:sldMkLst>
      </pc:sldChg>
      <pc:sldChg chg="del">
        <pc:chgData name="McCarthy, Mark C" userId="df09e78b-9360-4d3c-a042-f7728932c525" providerId="ADAL" clId="{CC27E774-5CE8-4821-A664-BD6ACB96882E}" dt="2022-05-25T19:56:51.569" v="62" actId="47"/>
        <pc:sldMkLst>
          <pc:docMk/>
          <pc:sldMk cId="2369446013" sldId="264"/>
        </pc:sldMkLst>
      </pc:sldChg>
      <pc:sldChg chg="del">
        <pc:chgData name="McCarthy, Mark C" userId="df09e78b-9360-4d3c-a042-f7728932c525" providerId="ADAL" clId="{CC27E774-5CE8-4821-A664-BD6ACB96882E}" dt="2022-05-25T19:56:43.589" v="61" actId="47"/>
        <pc:sldMkLst>
          <pc:docMk/>
          <pc:sldMk cId="1385262173" sldId="265"/>
        </pc:sldMkLst>
      </pc:sldChg>
      <pc:sldChg chg="modSp mod">
        <pc:chgData name="McCarthy, Mark C" userId="df09e78b-9360-4d3c-a042-f7728932c525" providerId="ADAL" clId="{CC27E774-5CE8-4821-A664-BD6ACB96882E}" dt="2022-05-25T20:56:46.553" v="146" actId="20577"/>
        <pc:sldMkLst>
          <pc:docMk/>
          <pc:sldMk cId="4197816269" sldId="289"/>
        </pc:sldMkLst>
        <pc:spChg chg="mod">
          <ac:chgData name="McCarthy, Mark C" userId="df09e78b-9360-4d3c-a042-f7728932c525" providerId="ADAL" clId="{CC27E774-5CE8-4821-A664-BD6ACB96882E}" dt="2022-05-25T20:56:46.553" v="146" actId="20577"/>
          <ac:spMkLst>
            <pc:docMk/>
            <pc:sldMk cId="4197816269" sldId="289"/>
            <ac:spMk id="3" creationId="{DA7B94FA-FA82-466B-A3A9-3A67E69D25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96C03D-1EFF-49EB-AC53-0C950A6982A7}"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49712-81A3-4B4D-8E2A-CFB98405271F}" type="slidenum">
              <a:rPr lang="en-US" smtClean="0"/>
              <a:t>‹#›</a:t>
            </a:fld>
            <a:endParaRPr lang="en-US"/>
          </a:p>
        </p:txBody>
      </p:sp>
    </p:spTree>
    <p:extLst>
      <p:ext uri="{BB962C8B-B14F-4D97-AF65-F5344CB8AC3E}">
        <p14:creationId xmlns:p14="http://schemas.microsoft.com/office/powerpoint/2010/main" val="3157229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not be accurate due to trust in medical systems; stigma in different socioeconomic groups or communities; lack of medical support or diagnosing techniques</a:t>
            </a:r>
          </a:p>
        </p:txBody>
      </p:sp>
      <p:sp>
        <p:nvSpPr>
          <p:cNvPr id="4" name="Slide Number Placeholder 3"/>
          <p:cNvSpPr>
            <a:spLocks noGrp="1"/>
          </p:cNvSpPr>
          <p:nvPr>
            <p:ph type="sldNum" sz="quarter" idx="5"/>
          </p:nvPr>
        </p:nvSpPr>
        <p:spPr/>
        <p:txBody>
          <a:bodyPr/>
          <a:lstStyle/>
          <a:p>
            <a:fld id="{1447A6F8-BA03-416B-95BA-7F7B91B9F231}" type="slidenum">
              <a:rPr lang="en-US" smtClean="0"/>
              <a:t>4</a:t>
            </a:fld>
            <a:endParaRPr lang="en-US"/>
          </a:p>
        </p:txBody>
      </p:sp>
    </p:spTree>
    <p:extLst>
      <p:ext uri="{BB962C8B-B14F-4D97-AF65-F5344CB8AC3E}">
        <p14:creationId xmlns:p14="http://schemas.microsoft.com/office/powerpoint/2010/main" val="4196078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highlight>
                  <a:srgbClr val="000000"/>
                </a:highlight>
              </a:defRPr>
            </a:lvl1pPr>
          </a:lstStyle>
          <a:p>
            <a:fld id="{97B1AB33-A4BA-49F7-9B5E-47C707336D07}" type="datetime1">
              <a:rPr lang="en-US" smtClean="0"/>
              <a:pPr/>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highlight>
                  <a:srgbClr val="000000"/>
                </a:highlight>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31750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FEC74-47F9-40E8-A655-7B39B20B1F17}"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9804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CCD7E-48E3-47A8-B216-2B68DCBC18E8}"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5314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77210AC-1754-4F27-895B-C26432384080}"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551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AEA8-4C79-48AC-AC94-629A28768B5B}"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25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6212650-6E36-4BB3-9929-DFE9B72CEDD1}"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78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F43E3F0-E687-411B-8328-596DD3282AF0}" type="datetime1">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6885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CD11E7-1268-4FFD-A929-5289BDF8DABD}" type="datetime1">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885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0D143-5345-4860-9FE2-F13C5AB4C9CF}" type="datetime1">
              <a:rPr lang="en-US" smtClean="0"/>
              <a:t>10/26/2022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55167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A683B-8776-4981-82C1-A44F22B58F7F}"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411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87763C-A07F-4F8A-958A-AE39DB751FC3}"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6507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D4C369-125B-4E55-925F-5AA804C97935}"/>
              </a:ext>
              <a:ext uri="{C183D7F6-B498-43B3-948B-1728B52AA6E4}">
                <adec:decorative xmlns:adec="http://schemas.microsoft.com/office/drawing/2017/decorative" val="1"/>
              </a:ext>
            </a:extLst>
          </p:cNvPr>
          <p:cNvPicPr>
            <a:picLocks noChangeAspect="1"/>
          </p:cNvPicPr>
          <p:nvPr userDrawn="1"/>
        </p:nvPicPr>
        <p:blipFill rotWithShape="1">
          <a:blip r:embed="rId13" cstate="print">
            <a:duotone>
              <a:prstClr val="black"/>
              <a:srgbClr val="C972F8">
                <a:tint val="45000"/>
                <a:satMod val="400000"/>
              </a:srgbClr>
            </a:duotone>
            <a:alphaModFix amt="20000"/>
            <a:extLst>
              <a:ext uri="{28A0092B-C50C-407E-A947-70E740481C1C}">
                <a14:useLocalDpi xmlns:a14="http://schemas.microsoft.com/office/drawing/2010/main" val="0"/>
              </a:ext>
            </a:extLst>
          </a:blip>
          <a:srcRect l="12122" r="14103"/>
          <a:stretch/>
        </p:blipFill>
        <p:spPr>
          <a:xfrm rot="5400000">
            <a:off x="2667001" y="-2667000"/>
            <a:ext cx="6858000" cy="12192001"/>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b="1">
                <a:solidFill>
                  <a:srgbClr val="C972F8"/>
                </a:solidFill>
                <a:highlight>
                  <a:srgbClr val="000000"/>
                </a:highlight>
              </a:defRPr>
            </a:lvl1pPr>
          </a:lstStyle>
          <a:p>
            <a:fld id="{7F3958E0-3C03-468F-B6D0-AFD49C08B73C}" type="datetime1">
              <a:rPr lang="en-US" smtClean="0"/>
              <a:pPr/>
              <a:t>10/26/2022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rgbClr val="C972F8"/>
                </a:solidFill>
                <a:highlight>
                  <a:srgbClr val="000000"/>
                </a:highlight>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solidFill>
                  <a:srgbClr val="C972F8"/>
                </a:solidFill>
                <a:highlight>
                  <a:srgbClr val="000000"/>
                </a:highlight>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4884962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972F8"/>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972F8"/>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972F8"/>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accessibilityassociation.org/s/certified-professional-web-accessibility" TargetMode="External"/><Relationship Id="rId7" Type="http://schemas.openxmlformats.org/officeDocument/2006/relationships/image" Target="../media/image5.svg"/><Relationship Id="rId2" Type="http://schemas.openxmlformats.org/officeDocument/2006/relationships/hyperlink" Target="http://iadp.ahs.illinois.edu/"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3.org/WAI/standards-guidelines/wcag/" TargetMode="Externa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hyperlink" Target="https://www.w3.org/WAI/standards-guidelines/wcag/faq/#start" TargetMode="External"/><Relationship Id="rId3" Type="http://schemas.openxmlformats.org/officeDocument/2006/relationships/hyperlink" Target="https://www.w3.org/TR/WCAG21/" TargetMode="External"/><Relationship Id="rId7" Type="http://schemas.openxmlformats.org/officeDocument/2006/relationships/hyperlink" Target="http://www.w3.org/WAI/WCAG21/quickref/" TargetMode="External"/><Relationship Id="rId2" Type="http://schemas.openxmlformats.org/officeDocument/2006/relationships/hyperlink" Target="https://www.w3.org/TR/WCAG20/" TargetMode="External"/><Relationship Id="rId1" Type="http://schemas.openxmlformats.org/officeDocument/2006/relationships/slideLayout" Target="../slideLayouts/slideLayout2.xml"/><Relationship Id="rId6" Type="http://schemas.openxmlformats.org/officeDocument/2006/relationships/hyperlink" Target="https://www.w3.org/WAI/people-use-web/user-stories/" TargetMode="External"/><Relationship Id="rId5" Type="http://schemas.openxmlformats.org/officeDocument/2006/relationships/hyperlink" Target="https://www.w3.org/WAI/WCAG21/Understanding/conformance#levels" TargetMode="External"/><Relationship Id="rId4" Type="http://schemas.openxmlformats.org/officeDocument/2006/relationships/hyperlink" Target="https://www.w3.org/WAI/WCAG21/Understanding/intro#understanding-the-four-principles-of-accessibilit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evelopers.google.com/search/docs/beginner/seo-starter-guide?hl=en%2F&amp;visit_id=637684795700869407-2660441878&amp;rd=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witter.com/sexeducatio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bcnews.go.com/US/disabled-creators-tiktok-show-world-time-kind-star/story?id=77402363" TargetMode="Externa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gaccess.org/welcome-to-sigaccess/resources/accessible-conference-guide/" TargetMode="External"/><Relationship Id="rId2" Type="http://schemas.openxmlformats.org/officeDocument/2006/relationships/hyperlink" Target="https://accessibility.cornell.edu/event-planning/accessible-meeting-and-event-checkli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acebook.com/help/accessibility"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2l14XtJwVUc"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help.instagram.com/50370844670552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9tU05ZHUAq0" TargetMode="External"/><Relationship Id="rId2" Type="http://schemas.openxmlformats.org/officeDocument/2006/relationships/hyperlink" Target="https://adp.acb.org/" TargetMode="External"/><Relationship Id="rId1" Type="http://schemas.openxmlformats.org/officeDocument/2006/relationships/slideLayout" Target="../slideLayouts/slideLayout2.xml"/><Relationship Id="rId6" Type="http://schemas.openxmlformats.org/officeDocument/2006/relationships/hyperlink" Target="https://www.w3.org/TR/WCAG21/#perceivable" TargetMode="External"/><Relationship Id="rId5" Type="http://schemas.openxmlformats.org/officeDocument/2006/relationships/hyperlink" Target="https://www.youtube.com/watch?v=hesWWuOW2Gg" TargetMode="External"/><Relationship Id="rId4" Type="http://schemas.openxmlformats.org/officeDocument/2006/relationships/hyperlink" Target="https://www.youtube.com/watch?v=PCDN6EIEKO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ncbddd/disabilityandhealth/infographic-disability-impacts-all.html" TargetMode="External"/><Relationship Id="rId2" Type="http://schemas.openxmlformats.org/officeDocument/2006/relationships/hyperlink" Target="https://www.who.int/teams/noncommunicable-diseases/sensory-functions-disability-and-rehabilitation/world-report-on-disability"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affecttheverb.com/disabledandhere" TargetMode="External"/><Relationship Id="rId4" Type="http://schemas.openxmlformats.org/officeDocument/2006/relationships/hyperlink" Target="https://www.youtube.com/watch?v=gHCDvdCaJhI"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support.google.com/youtube/answer/2734698" TargetMode="External"/><Relationship Id="rId2" Type="http://schemas.openxmlformats.org/officeDocument/2006/relationships/hyperlink" Target="http://studio.youtube.com/" TargetMode="External"/><Relationship Id="rId1" Type="http://schemas.openxmlformats.org/officeDocument/2006/relationships/slideLayout" Target="../slideLayouts/slideLayout4.xml"/><Relationship Id="rId4" Type="http://schemas.openxmlformats.org/officeDocument/2006/relationships/hyperlink" Target="https://support.google.com/youtube/answer/2734796?hl=en#zippy=%2Cauto-sync%2Cupload-a-fil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gands@insitution.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iadp.ahs.illinois.edu/" TargetMode="External"/><Relationship Id="rId3" Type="http://schemas.openxmlformats.org/officeDocument/2006/relationships/hyperlink" Target="mailto:mcmccar2@uillinois.edu" TargetMode="External"/><Relationship Id="rId7" Type="http://schemas.openxmlformats.org/officeDocument/2006/relationships/hyperlink" Target="https://www.rikkipoynter.com/" TargetMode="External"/><Relationship Id="rId2" Type="http://schemas.openxmlformats.org/officeDocument/2006/relationships/hyperlink" Target="tel:217-300-3408" TargetMode="External"/><Relationship Id="rId1" Type="http://schemas.openxmlformats.org/officeDocument/2006/relationships/slideLayout" Target="../slideLayouts/slideLayout2.xml"/><Relationship Id="rId6" Type="http://schemas.openxmlformats.org/officeDocument/2006/relationships/hyperlink" Target="http://www.andrewgurza.com/" TargetMode="External"/><Relationship Id="rId5" Type="http://schemas.openxmlformats.org/officeDocument/2006/relationships/hyperlink" Target="https://www.canva.com/design/DAEWVbQDzGw/wH15Tz7JI2JSs-Jd2TaP-A/view" TargetMode="External"/><Relationship Id="rId10" Type="http://schemas.openxmlformats.org/officeDocument/2006/relationships/image" Target="../media/image29.gif"/><Relationship Id="rId4" Type="http://schemas.openxmlformats.org/officeDocument/2006/relationships/hyperlink" Target="https://crutchesandspice.com/" TargetMode="External"/><Relationship Id="rId9" Type="http://schemas.openxmlformats.org/officeDocument/2006/relationships/hyperlink" Target="https://www.accessibilityassociation.org/s/certificatio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digiday.com/media/silent-world-facebook-video/" TargetMode="External"/><Relationship Id="rId3" Type="http://schemas.openxmlformats.org/officeDocument/2006/relationships/hyperlink" Target="http://www.cisco.com/c/en/us/solutions/executive-perspectives/annual-internet-report/index.html" TargetMode="External"/><Relationship Id="rId7" Type="http://schemas.openxmlformats.org/officeDocument/2006/relationships/hyperlink" Target="https://abcnews.go.com/US/disabled-creators-tiktok-show-world-time-kind-star/story?id=77402363" TargetMode="External"/><Relationship Id="rId2" Type="http://schemas.openxmlformats.org/officeDocument/2006/relationships/hyperlink" Target="https://www.youtube.com/watch?v=OYzLPqKIJFw" TargetMode="External"/><Relationship Id="rId1" Type="http://schemas.openxmlformats.org/officeDocument/2006/relationships/slideLayout" Target="../slideLayouts/slideLayout2.xml"/><Relationship Id="rId6" Type="http://schemas.openxmlformats.org/officeDocument/2006/relationships/hyperlink" Target="https://www.forbes.com/sites/tjmccue/2019/07/31/verizon-media-says-69-percent-of-consumers-watching-video-with-sound-off" TargetMode="External"/><Relationship Id="rId5" Type="http://schemas.openxmlformats.org/officeDocument/2006/relationships/hyperlink" Target="https://disabilitystatistics.org/reports/2018/English/HTML/report2018.cfm?fips=2000000&amp;html_year=2018&amp;subButton=Get+HTML#new-features" TargetMode="External"/><Relationship Id="rId10" Type="http://schemas.openxmlformats.org/officeDocument/2006/relationships/hyperlink" Target="https://www.ofcom.org.uk/__data/assets/pdf_file/0016/42442/access.pdf" TargetMode="External"/><Relationship Id="rId4" Type="http://schemas.openxmlformats.org/officeDocument/2006/relationships/hyperlink" Target="https://www.theguardian.com/tv-and-radio/2019/jul/21/subtitles-tv-hearing-no-context-twitter-captions" TargetMode="External"/><Relationship Id="rId9" Type="http://schemas.openxmlformats.org/officeDocument/2006/relationships/hyperlink" Target="https://turnonthesubtitles.org/researc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hecplawyer.com/other-legal-services/education-advocacy/section-504/parents-guide/"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D99ED9-F6C6-4D9C-B7CA-C9C046A187CE}"/>
              </a:ext>
            </a:extLst>
          </p:cNvPr>
          <p:cNvSpPr txBox="1">
            <a:spLocks/>
          </p:cNvSpPr>
          <p:nvPr/>
        </p:nvSpPr>
        <p:spPr>
          <a:xfrm>
            <a:off x="2683349" y="1040769"/>
            <a:ext cx="9231410" cy="354204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9800" dirty="0"/>
              <a:t>Social Media Accessibility Basics</a:t>
            </a:r>
          </a:p>
        </p:txBody>
      </p:sp>
      <p:sp>
        <p:nvSpPr>
          <p:cNvPr id="7" name="Subtitle 2">
            <a:extLst>
              <a:ext uri="{FF2B5EF4-FFF2-40B4-BE49-F238E27FC236}">
                <a16:creationId xmlns:a16="http://schemas.microsoft.com/office/drawing/2014/main" id="{6572437C-BF1D-4462-837F-1DCBAC12C0BB}"/>
              </a:ext>
            </a:extLst>
          </p:cNvPr>
          <p:cNvSpPr>
            <a:spLocks noGrp="1"/>
          </p:cNvSpPr>
          <p:nvPr>
            <p:ph type="subTitle" idx="1"/>
          </p:nvPr>
        </p:nvSpPr>
        <p:spPr>
          <a:xfrm>
            <a:off x="2683349" y="4565053"/>
            <a:ext cx="8184676" cy="1312657"/>
          </a:xfrm>
        </p:spPr>
        <p:txBody>
          <a:bodyPr anchor="t">
            <a:normAutofit/>
          </a:bodyPr>
          <a:lstStyle/>
          <a:p>
            <a:pPr algn="l"/>
            <a:r>
              <a:rPr lang="en-US" dirty="0"/>
              <a:t>Mark McCarthy, MSIM, </a:t>
            </a:r>
            <a:r>
              <a:rPr lang="en-US" dirty="0">
                <a:hlinkClick r:id="rId2"/>
              </a:rPr>
              <a:t>IADP</a:t>
            </a:r>
            <a:r>
              <a:rPr lang="en-US" dirty="0"/>
              <a:t>, </a:t>
            </a:r>
            <a:r>
              <a:rPr lang="en-US" dirty="0">
                <a:hlinkClick r:id="rId3"/>
              </a:rPr>
              <a:t>CPWA</a:t>
            </a:r>
            <a:endParaRPr lang="en-US" dirty="0"/>
          </a:p>
          <a:p>
            <a:pPr algn="l"/>
            <a:r>
              <a:rPr lang="en-US" dirty="0"/>
              <a:t>For CARLI Professional Development Alliance, 10/27/22</a:t>
            </a:r>
          </a:p>
        </p:txBody>
      </p:sp>
      <p:pic>
        <p:nvPicPr>
          <p:cNvPr id="8" name="Graphic 7" descr="Online Network with solid fill">
            <a:extLst>
              <a:ext uri="{FF2B5EF4-FFF2-40B4-BE49-F238E27FC236}">
                <a16:creationId xmlns:a16="http://schemas.microsoft.com/office/drawing/2014/main" id="{5319B5BA-713D-4E91-8FB1-1AE53538285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46634" y="1652259"/>
            <a:ext cx="3081666" cy="3081666"/>
          </a:xfrm>
          <a:prstGeom prst="rect">
            <a:avLst/>
          </a:prstGeom>
        </p:spPr>
      </p:pic>
      <p:grpSp>
        <p:nvGrpSpPr>
          <p:cNvPr id="14" name="Group 13">
            <a:extLst>
              <a:ext uri="{FF2B5EF4-FFF2-40B4-BE49-F238E27FC236}">
                <a16:creationId xmlns:a16="http://schemas.microsoft.com/office/drawing/2014/main" id="{D1878FCB-5A03-47DE-ABDE-3A2E18D76BBC}"/>
              </a:ext>
            </a:extLst>
          </p:cNvPr>
          <p:cNvGrpSpPr/>
          <p:nvPr/>
        </p:nvGrpSpPr>
        <p:grpSpPr>
          <a:xfrm>
            <a:off x="1396441" y="3729855"/>
            <a:ext cx="517860" cy="513348"/>
            <a:chOff x="1375108" y="3031957"/>
            <a:chExt cx="517860" cy="513348"/>
          </a:xfrm>
        </p:grpSpPr>
        <p:sp>
          <p:nvSpPr>
            <p:cNvPr id="13" name="Oval 12">
              <a:extLst>
                <a:ext uri="{FF2B5EF4-FFF2-40B4-BE49-F238E27FC236}">
                  <a16:creationId xmlns:a16="http://schemas.microsoft.com/office/drawing/2014/main" id="{286F31B5-BDB8-4FC0-8D4E-ED1AAB287C06}"/>
                </a:ext>
              </a:extLst>
            </p:cNvPr>
            <p:cNvSpPr/>
            <p:nvPr/>
          </p:nvSpPr>
          <p:spPr>
            <a:xfrm>
              <a:off x="1427747" y="3031958"/>
              <a:ext cx="465221" cy="513347"/>
            </a:xfrm>
            <a:prstGeom prst="ellipse">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Wheelchair with solid fill">
              <a:extLst>
                <a:ext uri="{FF2B5EF4-FFF2-40B4-BE49-F238E27FC236}">
                  <a16:creationId xmlns:a16="http://schemas.microsoft.com/office/drawing/2014/main" id="{99D705F0-0386-445B-A65D-7F694733B7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5108" y="3031957"/>
              <a:ext cx="513347" cy="513347"/>
            </a:xfrm>
            <a:prstGeom prst="rect">
              <a:avLst/>
            </a:prstGeom>
          </p:spPr>
        </p:pic>
      </p:grpSp>
      <p:grpSp>
        <p:nvGrpSpPr>
          <p:cNvPr id="19" name="Group 18">
            <a:extLst>
              <a:ext uri="{FF2B5EF4-FFF2-40B4-BE49-F238E27FC236}">
                <a16:creationId xmlns:a16="http://schemas.microsoft.com/office/drawing/2014/main" id="{817E9979-D7F4-4707-A643-F08CE497FA52}"/>
              </a:ext>
            </a:extLst>
          </p:cNvPr>
          <p:cNvGrpSpPr/>
          <p:nvPr/>
        </p:nvGrpSpPr>
        <p:grpSpPr>
          <a:xfrm>
            <a:off x="1498949" y="2091926"/>
            <a:ext cx="513347" cy="522872"/>
            <a:chOff x="852236" y="2422358"/>
            <a:chExt cx="513347" cy="522872"/>
          </a:xfrm>
        </p:grpSpPr>
        <p:sp>
          <p:nvSpPr>
            <p:cNvPr id="18" name="Oval 17">
              <a:extLst>
                <a:ext uri="{FF2B5EF4-FFF2-40B4-BE49-F238E27FC236}">
                  <a16:creationId xmlns:a16="http://schemas.microsoft.com/office/drawing/2014/main" id="{124BEEAB-8F2A-409F-BF95-55A0B7F1D05B}"/>
                </a:ext>
              </a:extLst>
            </p:cNvPr>
            <p:cNvSpPr/>
            <p:nvPr/>
          </p:nvSpPr>
          <p:spPr>
            <a:xfrm>
              <a:off x="869583" y="2422358"/>
              <a:ext cx="465221" cy="513347"/>
            </a:xfrm>
            <a:prstGeom prst="ellipse">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Low Vision with solid fill">
              <a:extLst>
                <a:ext uri="{FF2B5EF4-FFF2-40B4-BE49-F238E27FC236}">
                  <a16:creationId xmlns:a16="http://schemas.microsoft.com/office/drawing/2014/main" id="{F311E9F5-9B29-4ECD-9D2D-264BC21C25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2236" y="2431883"/>
              <a:ext cx="513347" cy="513347"/>
            </a:xfrm>
            <a:prstGeom prst="rect">
              <a:avLst/>
            </a:prstGeom>
          </p:spPr>
        </p:pic>
      </p:grpSp>
      <p:grpSp>
        <p:nvGrpSpPr>
          <p:cNvPr id="23" name="Group 22">
            <a:extLst>
              <a:ext uri="{FF2B5EF4-FFF2-40B4-BE49-F238E27FC236}">
                <a16:creationId xmlns:a16="http://schemas.microsoft.com/office/drawing/2014/main" id="{B3FF4FCE-DDE9-46CA-8278-5540E5553308}"/>
              </a:ext>
            </a:extLst>
          </p:cNvPr>
          <p:cNvGrpSpPr/>
          <p:nvPr/>
        </p:nvGrpSpPr>
        <p:grpSpPr>
          <a:xfrm>
            <a:off x="1396440" y="3035415"/>
            <a:ext cx="513347" cy="532397"/>
            <a:chOff x="688658" y="3430080"/>
            <a:chExt cx="513347" cy="532397"/>
          </a:xfrm>
        </p:grpSpPr>
        <p:sp>
          <p:nvSpPr>
            <p:cNvPr id="22" name="Oval 21">
              <a:extLst>
                <a:ext uri="{FF2B5EF4-FFF2-40B4-BE49-F238E27FC236}">
                  <a16:creationId xmlns:a16="http://schemas.microsoft.com/office/drawing/2014/main" id="{8FEE8AA9-B206-449C-833E-BC15D73DE9C4}"/>
                </a:ext>
              </a:extLst>
            </p:cNvPr>
            <p:cNvSpPr/>
            <p:nvPr/>
          </p:nvSpPr>
          <p:spPr>
            <a:xfrm>
              <a:off x="698582" y="3449130"/>
              <a:ext cx="465221" cy="513347"/>
            </a:xfrm>
            <a:prstGeom prst="ellipse">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Man with baby with solid fill">
              <a:extLst>
                <a:ext uri="{FF2B5EF4-FFF2-40B4-BE49-F238E27FC236}">
                  <a16:creationId xmlns:a16="http://schemas.microsoft.com/office/drawing/2014/main" id="{5248AA0D-0C18-409F-8E4C-4112CFB1FB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8658" y="3430080"/>
              <a:ext cx="513347" cy="513347"/>
            </a:xfrm>
            <a:prstGeom prst="rect">
              <a:avLst/>
            </a:prstGeom>
          </p:spPr>
        </p:pic>
      </p:grpSp>
      <p:sp>
        <p:nvSpPr>
          <p:cNvPr id="26" name="Rectangle 25">
            <a:extLst>
              <a:ext uri="{FF2B5EF4-FFF2-40B4-BE49-F238E27FC236}">
                <a16:creationId xmlns:a16="http://schemas.microsoft.com/office/drawing/2014/main" id="{C1C8B70A-37D5-4C8C-B287-D25EF5D1933E}"/>
              </a:ext>
            </a:extLst>
          </p:cNvPr>
          <p:cNvSpPr/>
          <p:nvPr/>
        </p:nvSpPr>
        <p:spPr>
          <a:xfrm rot="19765837">
            <a:off x="1351736" y="2472818"/>
            <a:ext cx="158347" cy="67703"/>
          </a:xfrm>
          <a:prstGeom prst="rect">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4D64529-3A59-4098-B91F-C50721990A20}"/>
              </a:ext>
            </a:extLst>
          </p:cNvPr>
          <p:cNvSpPr/>
          <p:nvPr/>
        </p:nvSpPr>
        <p:spPr>
          <a:xfrm rot="6041709">
            <a:off x="1575169" y="2751447"/>
            <a:ext cx="287719" cy="108601"/>
          </a:xfrm>
          <a:prstGeom prst="rect">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DE4CEEE-B25A-435A-B3CE-FDFAD8722DF4}"/>
              </a:ext>
            </a:extLst>
          </p:cNvPr>
          <p:cNvSpPr/>
          <p:nvPr/>
        </p:nvSpPr>
        <p:spPr>
          <a:xfrm rot="2246256">
            <a:off x="1203950" y="3806303"/>
            <a:ext cx="232642" cy="85228"/>
          </a:xfrm>
          <a:prstGeom prst="rect">
            <a:avLst/>
          </a:prstGeom>
          <a:solidFill>
            <a:srgbClr val="C97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2957-2A64-4C37-B813-7AD97D952166}"/>
              </a:ext>
            </a:extLst>
          </p:cNvPr>
          <p:cNvSpPr>
            <a:spLocks noGrp="1"/>
          </p:cNvSpPr>
          <p:nvPr>
            <p:ph type="title"/>
          </p:nvPr>
        </p:nvSpPr>
        <p:spPr/>
        <p:txBody>
          <a:bodyPr>
            <a:normAutofit/>
          </a:bodyPr>
          <a:lstStyle/>
          <a:p>
            <a:r>
              <a:rPr lang="en-US" sz="7200" dirty="0"/>
              <a:t>WCAG (or, Web Content Accessibility Guidelines)</a:t>
            </a:r>
          </a:p>
        </p:txBody>
      </p:sp>
      <p:sp>
        <p:nvSpPr>
          <p:cNvPr id="3" name="Content Placeholder 2">
            <a:extLst>
              <a:ext uri="{FF2B5EF4-FFF2-40B4-BE49-F238E27FC236}">
                <a16:creationId xmlns:a16="http://schemas.microsoft.com/office/drawing/2014/main" id="{D728D516-EB3A-4559-A3E4-80177B6840B6}"/>
              </a:ext>
            </a:extLst>
          </p:cNvPr>
          <p:cNvSpPr>
            <a:spLocks noGrp="1"/>
          </p:cNvSpPr>
          <p:nvPr>
            <p:ph type="body" idx="1"/>
          </p:nvPr>
        </p:nvSpPr>
        <p:spPr/>
        <p:txBody>
          <a:bodyPr>
            <a:normAutofit/>
          </a:bodyPr>
          <a:lstStyle/>
          <a:p>
            <a:pPr marL="457200" lvl="1" indent="0">
              <a:buNone/>
            </a:pPr>
            <a:r>
              <a:rPr lang="en-US" sz="2000" dirty="0"/>
              <a:t>Web Content Accessibility Guidelines (WCAG) is developed in</a:t>
            </a:r>
            <a:br>
              <a:rPr lang="en-US" sz="2000" dirty="0"/>
            </a:br>
            <a:r>
              <a:rPr lang="en-US" sz="2000" dirty="0"/>
              <a:t>cooperation with individuals and organizations around the world, with a goal of providing a single shared standard for web content accessibility that meets the needs of individuals, organizations, and governments internationally. – </a:t>
            </a:r>
            <a:r>
              <a:rPr lang="en-US" sz="2000" dirty="0">
                <a:hlinkClick r:id="rId2"/>
              </a:rPr>
              <a:t>W3C-WAI</a:t>
            </a:r>
            <a:endParaRPr lang="en-US" sz="2000" dirty="0"/>
          </a:p>
          <a:p>
            <a:endParaRPr lang="en-US" dirty="0"/>
          </a:p>
        </p:txBody>
      </p:sp>
      <p:pic>
        <p:nvPicPr>
          <p:cNvPr id="5" name="Graphic 4">
            <a:extLst>
              <a:ext uri="{FF2B5EF4-FFF2-40B4-BE49-F238E27FC236}">
                <a16:creationId xmlns:a16="http://schemas.microsoft.com/office/drawing/2014/main" id="{C7E57D3F-4C33-4B97-8457-845D836826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606" y="4305993"/>
            <a:ext cx="740670" cy="740670"/>
          </a:xfrm>
          <a:prstGeom prst="rect">
            <a:avLst/>
          </a:prstGeom>
        </p:spPr>
      </p:pic>
      <p:sp>
        <p:nvSpPr>
          <p:cNvPr id="6" name="Slide Number Placeholder 5">
            <a:extLst>
              <a:ext uri="{FF2B5EF4-FFF2-40B4-BE49-F238E27FC236}">
                <a16:creationId xmlns:a16="http://schemas.microsoft.com/office/drawing/2014/main" id="{E4B723EF-EFD2-4E21-BD2C-0F274485BAFA}"/>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4" name="Date Placeholder 3">
            <a:extLst>
              <a:ext uri="{FF2B5EF4-FFF2-40B4-BE49-F238E27FC236}">
                <a16:creationId xmlns:a16="http://schemas.microsoft.com/office/drawing/2014/main" id="{304C1CF0-B12F-CDA9-69DC-8A38425EA139}"/>
              </a:ext>
            </a:extLst>
          </p:cNvPr>
          <p:cNvSpPr>
            <a:spLocks noGrp="1"/>
          </p:cNvSpPr>
          <p:nvPr>
            <p:ph type="dt" sz="half" idx="10"/>
          </p:nvPr>
        </p:nvSpPr>
        <p:spPr/>
        <p:txBody>
          <a:bodyPr/>
          <a:lstStyle/>
          <a:p>
            <a:fld id="{5061FA60-2FF9-4C2A-B621-BB944C93E7C0}" type="datetime1">
              <a:rPr lang="en-US" smtClean="0"/>
              <a:t>10/26/2022</a:t>
            </a:fld>
            <a:endParaRPr lang="en-US"/>
          </a:p>
        </p:txBody>
      </p:sp>
    </p:spTree>
    <p:extLst>
      <p:ext uri="{BB962C8B-B14F-4D97-AF65-F5344CB8AC3E}">
        <p14:creationId xmlns:p14="http://schemas.microsoft.com/office/powerpoint/2010/main" val="1619518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0AA62-D733-463F-8DEF-351539FA182A}"/>
              </a:ext>
            </a:extLst>
          </p:cNvPr>
          <p:cNvSpPr>
            <a:spLocks noGrp="1"/>
          </p:cNvSpPr>
          <p:nvPr>
            <p:ph type="title"/>
          </p:nvPr>
        </p:nvSpPr>
        <p:spPr/>
        <p:txBody>
          <a:bodyPr/>
          <a:lstStyle/>
          <a:p>
            <a:r>
              <a:rPr lang="en-US" dirty="0"/>
              <a:t>WCAG for the Uninitiated </a:t>
            </a:r>
            <a:r>
              <a:rPr lang="en-US" sz="3200" dirty="0"/>
              <a:t>(in 150 words or less)</a:t>
            </a:r>
            <a:endParaRPr lang="en-US" dirty="0"/>
          </a:p>
        </p:txBody>
      </p:sp>
      <p:sp>
        <p:nvSpPr>
          <p:cNvPr id="5" name="Content Placeholder 4">
            <a:extLst>
              <a:ext uri="{FF2B5EF4-FFF2-40B4-BE49-F238E27FC236}">
                <a16:creationId xmlns:a16="http://schemas.microsoft.com/office/drawing/2014/main" id="{ED72C895-5B0F-4055-8142-6CFE4FA796FF}"/>
              </a:ext>
            </a:extLst>
          </p:cNvPr>
          <p:cNvSpPr>
            <a:spLocks noGrp="1"/>
          </p:cNvSpPr>
          <p:nvPr>
            <p:ph idx="1"/>
          </p:nvPr>
        </p:nvSpPr>
        <p:spPr>
          <a:xfrm>
            <a:off x="838199" y="1825625"/>
            <a:ext cx="10887075" cy="4351338"/>
          </a:xfrm>
        </p:spPr>
        <p:txBody>
          <a:bodyPr>
            <a:normAutofit fontScale="70000" lnSpcReduction="20000"/>
          </a:bodyPr>
          <a:lstStyle/>
          <a:p>
            <a:pPr marL="0" indent="0">
              <a:lnSpc>
                <a:spcPct val="120000"/>
              </a:lnSpc>
              <a:buNone/>
            </a:pPr>
            <a:r>
              <a:rPr lang="en-US" sz="2400" b="1" dirty="0">
                <a:solidFill>
                  <a:srgbClr val="C972F8"/>
                </a:solidFill>
                <a:hlinkClick r:id="rId2">
                  <a:extLst>
                    <a:ext uri="{A12FA001-AC4F-418D-AE19-62706E023703}">
                      <ahyp:hlinkClr xmlns:ahyp="http://schemas.microsoft.com/office/drawing/2018/hyperlinkcolor" val="tx"/>
                    </a:ext>
                  </a:extLst>
                </a:hlinkClick>
              </a:rPr>
              <a:t>WCAG 2.0</a:t>
            </a:r>
            <a:r>
              <a:rPr lang="en-US" sz="2400" dirty="0"/>
              <a:t> and </a:t>
            </a:r>
            <a:r>
              <a:rPr lang="en-US" sz="2400" b="1" dirty="0">
                <a:hlinkClick r:id="rId3"/>
              </a:rPr>
              <a:t>WCAG 2.1</a:t>
            </a:r>
            <a:r>
              <a:rPr lang="en-US" sz="2400" dirty="0"/>
              <a:t> are stable, referenceable technical standards. They have 12-13 guidelines that are organized under </a:t>
            </a:r>
            <a:r>
              <a:rPr lang="en-US" sz="2400" dirty="0">
                <a:hlinkClick r:id="rId4"/>
              </a:rPr>
              <a:t>4 principles: perceivable, operable, understandable, and robust</a:t>
            </a:r>
            <a:r>
              <a:rPr lang="en-US" sz="2400" dirty="0"/>
              <a:t>. For each guideline, there are testable </a:t>
            </a:r>
            <a:r>
              <a:rPr lang="en-US" sz="2400" i="1" dirty="0"/>
              <a:t>success criteria</a:t>
            </a:r>
            <a:r>
              <a:rPr lang="en-US" sz="2400" dirty="0"/>
              <a:t>, which are at </a:t>
            </a:r>
            <a:r>
              <a:rPr lang="en-US" sz="2400" dirty="0">
                <a:hlinkClick r:id="rId5"/>
              </a:rPr>
              <a:t>three levels: A, AA, and AAA</a:t>
            </a:r>
            <a:r>
              <a:rPr lang="en-US" sz="2400" dirty="0"/>
              <a:t>.</a:t>
            </a:r>
          </a:p>
          <a:p>
            <a:pPr marL="0" indent="0">
              <a:buNone/>
            </a:pPr>
            <a:r>
              <a:rPr lang="en-US" sz="2400" dirty="0"/>
              <a:t>It is primarily intended for: </a:t>
            </a:r>
          </a:p>
          <a:p>
            <a:r>
              <a:rPr lang="en-US" sz="2400" dirty="0"/>
              <a:t>Web content developers (page authors, site designers, etc.),</a:t>
            </a:r>
          </a:p>
          <a:p>
            <a:r>
              <a:rPr lang="en-US" sz="2400" dirty="0"/>
              <a:t>Web authoring tool developers,</a:t>
            </a:r>
          </a:p>
          <a:p>
            <a:r>
              <a:rPr lang="en-US" sz="2400" dirty="0"/>
              <a:t>Web accessibility evaluation tool developers, and</a:t>
            </a:r>
          </a:p>
          <a:p>
            <a:r>
              <a:rPr lang="en-US" sz="2400" dirty="0"/>
              <a:t>Others who want or need a standard for web accessibility, including for mobile accessibility.</a:t>
            </a:r>
          </a:p>
          <a:p>
            <a:pPr marL="0" indent="0">
              <a:lnSpc>
                <a:spcPct val="120000"/>
              </a:lnSpc>
              <a:buNone/>
            </a:pPr>
            <a:r>
              <a:rPr lang="en-US" sz="2400" dirty="0"/>
              <a:t>Important to note: WCAG is a technical standard, not an introduction to accessibility. BUT! WAI provides </a:t>
            </a:r>
            <a:r>
              <a:rPr lang="en-US" sz="2400" dirty="0">
                <a:hlinkClick r:id="rId6"/>
              </a:rPr>
              <a:t>personas</a:t>
            </a:r>
            <a:r>
              <a:rPr lang="en-US" sz="2400" dirty="0"/>
              <a:t> and </a:t>
            </a:r>
            <a:r>
              <a:rPr lang="en-US" sz="2400" dirty="0">
                <a:hlinkClick r:id="rId7"/>
              </a:rPr>
              <a:t>quick testing guides</a:t>
            </a:r>
            <a:r>
              <a:rPr lang="en-US" sz="2400" dirty="0"/>
              <a:t> to help you along your journey, as well as a </a:t>
            </a:r>
            <a:r>
              <a:rPr lang="en-US" sz="2400" dirty="0">
                <a:hlinkClick r:id="rId8"/>
              </a:rPr>
              <a:t>“Where should I start?” guide in the FAQ</a:t>
            </a:r>
            <a:r>
              <a:rPr lang="en-US" sz="2400" dirty="0"/>
              <a:t>. </a:t>
            </a:r>
          </a:p>
          <a:p>
            <a:pPr marL="0" indent="0">
              <a:lnSpc>
                <a:spcPct val="120000"/>
              </a:lnSpc>
              <a:buNone/>
            </a:pPr>
            <a:r>
              <a:rPr lang="en-US" sz="2400" dirty="0"/>
              <a:t>WCAG 2.1 is the current standard, though many federal and state laws have not yet caught up to it. However, WCAG 2.1 is perfectly backwards compatible with WCAG 2.0, and is a good target to meet.</a:t>
            </a:r>
          </a:p>
          <a:p>
            <a:pPr marL="0" indent="0">
              <a:lnSpc>
                <a:spcPct val="120000"/>
              </a:lnSpc>
              <a:buNone/>
            </a:pPr>
            <a:r>
              <a:rPr lang="en-US" sz="2400" dirty="0"/>
              <a:t>Note: </a:t>
            </a:r>
            <a:r>
              <a:rPr lang="en-US" sz="2400" b="1" dirty="0">
                <a:solidFill>
                  <a:srgbClr val="C972F8"/>
                </a:solidFill>
              </a:rPr>
              <a:t>Only level A and AA criteria are </a:t>
            </a:r>
            <a:r>
              <a:rPr lang="en-US" sz="2400" b="1" i="1" dirty="0">
                <a:solidFill>
                  <a:srgbClr val="C972F8"/>
                </a:solidFill>
              </a:rPr>
              <a:t>required</a:t>
            </a:r>
            <a:r>
              <a:rPr lang="en-US" sz="2400" b="1" dirty="0">
                <a:solidFill>
                  <a:srgbClr val="C972F8"/>
                </a:solidFill>
              </a:rPr>
              <a:t> to be met by law</a:t>
            </a:r>
            <a:r>
              <a:rPr lang="en-US" sz="2400" dirty="0"/>
              <a:t>; AAA are typically more difficult to implement or cause conflicting access. If you can achieve some, many, or all AAA requirements for your use case, go for it! But is not required.</a:t>
            </a:r>
          </a:p>
        </p:txBody>
      </p:sp>
      <p:sp>
        <p:nvSpPr>
          <p:cNvPr id="6" name="Slide Number Placeholder 5">
            <a:extLst>
              <a:ext uri="{FF2B5EF4-FFF2-40B4-BE49-F238E27FC236}">
                <a16:creationId xmlns:a16="http://schemas.microsoft.com/office/drawing/2014/main" id="{D1C6225D-D963-4F2A-825B-E89081F09688}"/>
              </a:ext>
            </a:extLst>
          </p:cNvPr>
          <p:cNvSpPr>
            <a:spLocks noGrp="1"/>
          </p:cNvSpPr>
          <p:nvPr>
            <p:ph type="sldNum" sz="quarter" idx="12"/>
          </p:nvPr>
        </p:nvSpPr>
        <p:spPr/>
        <p:txBody>
          <a:bodyPr/>
          <a:lstStyle/>
          <a:p>
            <a:fld id="{330EA680-D336-4FF7-8B7A-9848BB0A1C32}" type="slidenum">
              <a:rPr lang="en-US" smtClean="0"/>
              <a:t>11</a:t>
            </a:fld>
            <a:endParaRPr lang="en-US" dirty="0"/>
          </a:p>
        </p:txBody>
      </p:sp>
      <p:sp>
        <p:nvSpPr>
          <p:cNvPr id="2" name="Date Placeholder 1">
            <a:extLst>
              <a:ext uri="{FF2B5EF4-FFF2-40B4-BE49-F238E27FC236}">
                <a16:creationId xmlns:a16="http://schemas.microsoft.com/office/drawing/2014/main" id="{EF69646D-F4BA-6DCB-7C7F-65DA813D9570}"/>
              </a:ext>
            </a:extLst>
          </p:cNvPr>
          <p:cNvSpPr>
            <a:spLocks noGrp="1"/>
          </p:cNvSpPr>
          <p:nvPr>
            <p:ph type="dt" sz="half" idx="10"/>
          </p:nvPr>
        </p:nvSpPr>
        <p:spPr/>
        <p:txBody>
          <a:bodyPr/>
          <a:lstStyle/>
          <a:p>
            <a:fld id="{4A3950BF-0821-4531-BD7D-B9F68ECDF369}" type="datetime1">
              <a:rPr lang="en-US" smtClean="0"/>
              <a:t>10/26/2022</a:t>
            </a:fld>
            <a:endParaRPr lang="en-US"/>
          </a:p>
        </p:txBody>
      </p:sp>
    </p:spTree>
    <p:extLst>
      <p:ext uri="{BB962C8B-B14F-4D97-AF65-F5344CB8AC3E}">
        <p14:creationId xmlns:p14="http://schemas.microsoft.com/office/powerpoint/2010/main" val="372656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0AA62-D733-463F-8DEF-351539FA182A}"/>
              </a:ext>
            </a:extLst>
          </p:cNvPr>
          <p:cNvSpPr>
            <a:spLocks noGrp="1"/>
          </p:cNvSpPr>
          <p:nvPr>
            <p:ph type="title"/>
          </p:nvPr>
        </p:nvSpPr>
        <p:spPr/>
        <p:txBody>
          <a:bodyPr/>
          <a:lstStyle/>
          <a:p>
            <a:r>
              <a:rPr lang="en-US" dirty="0"/>
              <a:t>Why Social Media Accessibility Matters</a:t>
            </a:r>
          </a:p>
        </p:txBody>
      </p:sp>
      <p:sp>
        <p:nvSpPr>
          <p:cNvPr id="5" name="Content Placeholder 4">
            <a:extLst>
              <a:ext uri="{FF2B5EF4-FFF2-40B4-BE49-F238E27FC236}">
                <a16:creationId xmlns:a16="http://schemas.microsoft.com/office/drawing/2014/main" id="{ED72C895-5B0F-4055-8142-6CFE4FA796FF}"/>
              </a:ext>
            </a:extLst>
          </p:cNvPr>
          <p:cNvSpPr>
            <a:spLocks noGrp="1"/>
          </p:cNvSpPr>
          <p:nvPr>
            <p:ph type="body" idx="1"/>
          </p:nvPr>
        </p:nvSpPr>
        <p:spPr/>
        <p:txBody>
          <a:bodyPr>
            <a:normAutofit/>
          </a:bodyPr>
          <a:lstStyle/>
          <a:p>
            <a:endParaRPr lang="en-US" dirty="0"/>
          </a:p>
        </p:txBody>
      </p:sp>
      <p:sp>
        <p:nvSpPr>
          <p:cNvPr id="6" name="Slide Number Placeholder 5">
            <a:extLst>
              <a:ext uri="{FF2B5EF4-FFF2-40B4-BE49-F238E27FC236}">
                <a16:creationId xmlns:a16="http://schemas.microsoft.com/office/drawing/2014/main" id="{D1C6225D-D963-4F2A-825B-E89081F09688}"/>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2" name="Date Placeholder 1">
            <a:extLst>
              <a:ext uri="{FF2B5EF4-FFF2-40B4-BE49-F238E27FC236}">
                <a16:creationId xmlns:a16="http://schemas.microsoft.com/office/drawing/2014/main" id="{759A376F-F294-8226-4049-5A77E3DC19EE}"/>
              </a:ext>
            </a:extLst>
          </p:cNvPr>
          <p:cNvSpPr>
            <a:spLocks noGrp="1"/>
          </p:cNvSpPr>
          <p:nvPr>
            <p:ph type="dt" sz="half" idx="10"/>
          </p:nvPr>
        </p:nvSpPr>
        <p:spPr/>
        <p:txBody>
          <a:bodyPr/>
          <a:lstStyle/>
          <a:p>
            <a:fld id="{2F4D3B5E-0FC3-4D79-8135-9725D98B9FBF}" type="datetime1">
              <a:rPr lang="en-US" smtClean="0"/>
              <a:t>10/26/2022</a:t>
            </a:fld>
            <a:endParaRPr lang="en-US"/>
          </a:p>
        </p:txBody>
      </p:sp>
    </p:spTree>
    <p:extLst>
      <p:ext uri="{BB962C8B-B14F-4D97-AF65-F5344CB8AC3E}">
        <p14:creationId xmlns:p14="http://schemas.microsoft.com/office/powerpoint/2010/main" val="121012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D378-6135-4216-BB80-9DB0265D0372}"/>
              </a:ext>
            </a:extLst>
          </p:cNvPr>
          <p:cNvSpPr>
            <a:spLocks noGrp="1"/>
          </p:cNvSpPr>
          <p:nvPr>
            <p:ph type="title"/>
          </p:nvPr>
        </p:nvSpPr>
        <p:spPr/>
        <p:txBody>
          <a:bodyPr/>
          <a:lstStyle/>
          <a:p>
            <a:r>
              <a:rPr lang="en-US" dirty="0"/>
              <a:t>Subtitles, Captioning, and Alt Text</a:t>
            </a:r>
          </a:p>
        </p:txBody>
      </p:sp>
      <p:sp>
        <p:nvSpPr>
          <p:cNvPr id="5" name="Content Placeholder 4">
            <a:extLst>
              <a:ext uri="{FF2B5EF4-FFF2-40B4-BE49-F238E27FC236}">
                <a16:creationId xmlns:a16="http://schemas.microsoft.com/office/drawing/2014/main" id="{ED72C895-5B0F-4055-8142-6CFE4FA796FF}"/>
              </a:ext>
            </a:extLst>
          </p:cNvPr>
          <p:cNvSpPr>
            <a:spLocks noGrp="1"/>
          </p:cNvSpPr>
          <p:nvPr>
            <p:ph sz="half" idx="1"/>
          </p:nvPr>
        </p:nvSpPr>
        <p:spPr>
          <a:xfrm>
            <a:off x="838200" y="1825625"/>
            <a:ext cx="5257800" cy="4608426"/>
          </a:xfrm>
        </p:spPr>
        <p:txBody>
          <a:bodyPr>
            <a:normAutofit fontScale="47500" lnSpcReduction="20000"/>
          </a:bodyPr>
          <a:lstStyle/>
          <a:p>
            <a:r>
              <a:rPr lang="en-US" sz="3800" dirty="0"/>
              <a:t>About </a:t>
            </a:r>
            <a:r>
              <a:rPr lang="en-US" sz="4200" b="1" dirty="0">
                <a:solidFill>
                  <a:srgbClr val="C972F8"/>
                </a:solidFill>
              </a:rPr>
              <a:t>85% of Facebook video</a:t>
            </a:r>
            <a:r>
              <a:rPr lang="en-US" sz="3800" dirty="0"/>
              <a:t>, and most digital media, is watched on mute. In 2022, about </a:t>
            </a:r>
            <a:r>
              <a:rPr lang="en-US" sz="4200" b="1" dirty="0">
                <a:solidFill>
                  <a:srgbClr val="C972F8"/>
                </a:solidFill>
              </a:rPr>
              <a:t>82% of all internet traffic </a:t>
            </a:r>
            <a:r>
              <a:rPr lang="en-US" sz="3800" dirty="0"/>
              <a:t>will be video. (</a:t>
            </a:r>
            <a:r>
              <a:rPr lang="en-US" sz="3800" dirty="0">
                <a:effectLst/>
              </a:rPr>
              <a:t>Patel, Cisco)</a:t>
            </a:r>
            <a:endParaRPr lang="en-US" sz="3800" dirty="0"/>
          </a:p>
          <a:p>
            <a:r>
              <a:rPr lang="en-US" sz="3800" dirty="0"/>
              <a:t>Many studies and reports conclude a </a:t>
            </a:r>
            <a:r>
              <a:rPr lang="en-US" sz="3800" b="1" dirty="0">
                <a:solidFill>
                  <a:srgbClr val="C972F8"/>
                </a:solidFill>
              </a:rPr>
              <a:t>vast majority of people</a:t>
            </a:r>
            <a:r>
              <a:rPr lang="en-US" sz="3800" dirty="0"/>
              <a:t> – more than the total of D/deaf/Hard-of-Hearing folks – use subtitles and captions. (</a:t>
            </a:r>
            <a:r>
              <a:rPr lang="en-US" sz="3800" dirty="0" err="1"/>
              <a:t>Ofcom</a:t>
            </a:r>
            <a:r>
              <a:rPr lang="en-US" sz="3800" dirty="0"/>
              <a:t>)</a:t>
            </a:r>
          </a:p>
          <a:p>
            <a:r>
              <a:rPr lang="en-US" sz="3800" dirty="0"/>
              <a:t>Several studies show subtitles </a:t>
            </a:r>
            <a:r>
              <a:rPr lang="en-US" sz="3800" b="1" dirty="0">
                <a:solidFill>
                  <a:srgbClr val="C972F8"/>
                </a:solidFill>
              </a:rPr>
              <a:t>aid comprehension, retention, language acquisition, </a:t>
            </a:r>
            <a:r>
              <a:rPr lang="en-US" sz="3800" dirty="0"/>
              <a:t>and</a:t>
            </a:r>
            <a:r>
              <a:rPr lang="en-US" sz="3800" b="1" dirty="0">
                <a:solidFill>
                  <a:srgbClr val="C972F8"/>
                </a:solidFill>
              </a:rPr>
              <a:t> focus</a:t>
            </a:r>
            <a:r>
              <a:rPr lang="en-US" sz="3800" dirty="0"/>
              <a:t>. (</a:t>
            </a:r>
            <a:r>
              <a:rPr lang="en-US" sz="3800" dirty="0" err="1"/>
              <a:t>TotS</a:t>
            </a:r>
            <a:r>
              <a:rPr lang="en-US" sz="3800" dirty="0"/>
              <a:t>)</a:t>
            </a:r>
          </a:p>
          <a:p>
            <a:r>
              <a:rPr lang="en-US" sz="3800" dirty="0"/>
              <a:t>More people watch </a:t>
            </a:r>
            <a:r>
              <a:rPr lang="en-US" sz="4200" b="1" dirty="0">
                <a:solidFill>
                  <a:srgbClr val="C972F8"/>
                </a:solidFill>
              </a:rPr>
              <a:t>entire videos or other media </a:t>
            </a:r>
            <a:r>
              <a:rPr lang="en-US" sz="3800" dirty="0"/>
              <a:t>when captions are available. (Verizon via McCue)</a:t>
            </a:r>
          </a:p>
          <a:p>
            <a:r>
              <a:rPr lang="en-US" sz="3800" dirty="0"/>
              <a:t>As more people consume media on the move, in noisy (or quiet) places, and on smaller screens, captions become more important.</a:t>
            </a:r>
          </a:p>
          <a:p>
            <a:r>
              <a:rPr lang="en-US" sz="3800" dirty="0"/>
              <a:t>Reach, SEO, and engagement numbers explode with proper captioning and alt text. (Really! </a:t>
            </a:r>
            <a:r>
              <a:rPr lang="en-US" sz="3800" dirty="0">
                <a:hlinkClick r:id="rId2"/>
              </a:rPr>
              <a:t>Google ranks accessible content higher in search results and indexes</a:t>
            </a:r>
            <a:r>
              <a:rPr lang="en-US" sz="3800" dirty="0"/>
              <a:t>!)</a:t>
            </a:r>
            <a:endParaRPr lang="en-US" dirty="0"/>
          </a:p>
          <a:p>
            <a:pPr marL="0" indent="0">
              <a:buNone/>
            </a:pPr>
            <a:endParaRPr lang="en-US" dirty="0"/>
          </a:p>
          <a:p>
            <a:endParaRPr lang="en-US" dirty="0"/>
          </a:p>
        </p:txBody>
      </p:sp>
      <p:pic>
        <p:nvPicPr>
          <p:cNvPr id="8" name="Content Placeholder 7" descr="Piper from Orange is the New Black, sitting on a toilet with a pained look. Caption reads &quot;[urinating forcefully]&quot;.">
            <a:extLst>
              <a:ext uri="{FF2B5EF4-FFF2-40B4-BE49-F238E27FC236}">
                <a16:creationId xmlns:a16="http://schemas.microsoft.com/office/drawing/2014/main" id="{C339E33F-2555-46EB-BC51-BA7572EF1BF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46814"/>
            <a:ext cx="5181600" cy="3108960"/>
          </a:xfrm>
        </p:spPr>
      </p:pic>
      <p:sp>
        <p:nvSpPr>
          <p:cNvPr id="6" name="Slide Number Placeholder 5">
            <a:extLst>
              <a:ext uri="{FF2B5EF4-FFF2-40B4-BE49-F238E27FC236}">
                <a16:creationId xmlns:a16="http://schemas.microsoft.com/office/drawing/2014/main" id="{D1C6225D-D963-4F2A-825B-E89081F09688}"/>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3" name="Date Placeholder 2">
            <a:extLst>
              <a:ext uri="{FF2B5EF4-FFF2-40B4-BE49-F238E27FC236}">
                <a16:creationId xmlns:a16="http://schemas.microsoft.com/office/drawing/2014/main" id="{61F7DCA3-BB47-9877-D93C-A4B3ADD35AD2}"/>
              </a:ext>
            </a:extLst>
          </p:cNvPr>
          <p:cNvSpPr>
            <a:spLocks noGrp="1"/>
          </p:cNvSpPr>
          <p:nvPr>
            <p:ph type="dt" sz="half" idx="10"/>
          </p:nvPr>
        </p:nvSpPr>
        <p:spPr/>
        <p:txBody>
          <a:bodyPr/>
          <a:lstStyle/>
          <a:p>
            <a:fld id="{CBF37B1D-B92A-4199-A3F7-09B91159C8E6}" type="datetime1">
              <a:rPr lang="en-US" smtClean="0"/>
              <a:t>10/26/2022</a:t>
            </a:fld>
            <a:endParaRPr lang="en-US"/>
          </a:p>
        </p:txBody>
      </p:sp>
      <p:sp>
        <p:nvSpPr>
          <p:cNvPr id="4" name="Footer Placeholder 3">
            <a:extLst>
              <a:ext uri="{FF2B5EF4-FFF2-40B4-BE49-F238E27FC236}">
                <a16:creationId xmlns:a16="http://schemas.microsoft.com/office/drawing/2014/main" id="{A08C01CB-CA39-2F55-9DB2-506831B6E72B}"/>
              </a:ext>
            </a:extLst>
          </p:cNvPr>
          <p:cNvSpPr>
            <a:spLocks noGrp="1"/>
          </p:cNvSpPr>
          <p:nvPr>
            <p:ph type="ftr" sz="quarter" idx="11"/>
          </p:nvPr>
        </p:nvSpPr>
        <p:spPr/>
        <p:txBody>
          <a:bodyPr/>
          <a:lstStyle/>
          <a:p>
            <a:r>
              <a:rPr lang="en-US"/>
              <a:t>Photo: Orange is the New Black, Netflix, 2013</a:t>
            </a:r>
          </a:p>
        </p:txBody>
      </p:sp>
    </p:spTree>
    <p:extLst>
      <p:ext uri="{BB962C8B-B14F-4D97-AF65-F5344CB8AC3E}">
        <p14:creationId xmlns:p14="http://schemas.microsoft.com/office/powerpoint/2010/main" val="2643695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75AC-8E77-4D42-BEDF-065A72EEFD99}"/>
              </a:ext>
            </a:extLst>
          </p:cNvPr>
          <p:cNvSpPr>
            <a:spLocks noGrp="1"/>
          </p:cNvSpPr>
          <p:nvPr>
            <p:ph type="title"/>
          </p:nvPr>
        </p:nvSpPr>
        <p:spPr/>
        <p:txBody>
          <a:bodyPr/>
          <a:lstStyle/>
          <a:p>
            <a:r>
              <a:rPr lang="en-US" dirty="0"/>
              <a:t>Subtitles and Captioning, 2</a:t>
            </a:r>
          </a:p>
        </p:txBody>
      </p:sp>
      <p:sp>
        <p:nvSpPr>
          <p:cNvPr id="4" name="Content Placeholder 3">
            <a:extLst>
              <a:ext uri="{FF2B5EF4-FFF2-40B4-BE49-F238E27FC236}">
                <a16:creationId xmlns:a16="http://schemas.microsoft.com/office/drawing/2014/main" id="{DB13A18D-1302-4888-9227-8F0FDAC825DC}"/>
              </a:ext>
            </a:extLst>
          </p:cNvPr>
          <p:cNvSpPr>
            <a:spLocks noGrp="1"/>
          </p:cNvSpPr>
          <p:nvPr>
            <p:ph sz="half" idx="2"/>
          </p:nvPr>
        </p:nvSpPr>
        <p:spPr/>
        <p:txBody>
          <a:bodyPr>
            <a:normAutofit fontScale="77500" lnSpcReduction="20000"/>
          </a:bodyPr>
          <a:lstStyle/>
          <a:p>
            <a:pPr marL="0" indent="0">
              <a:buNone/>
            </a:pPr>
            <a:r>
              <a:rPr lang="en-US" dirty="0"/>
              <a:t>Online, there’s also “a meme culture that means, if you’re quick enough to put a </a:t>
            </a:r>
            <a:r>
              <a:rPr lang="en-US" dirty="0">
                <a:solidFill>
                  <a:srgbClr val="C972F8"/>
                </a:solidFill>
              </a:rPr>
              <a:t>funny screengrab online </a:t>
            </a:r>
            <a:r>
              <a:rPr lang="en-US" b="1" dirty="0">
                <a:solidFill>
                  <a:srgbClr val="C972F8"/>
                </a:solidFill>
              </a:rPr>
              <a:t>complete with caption</a:t>
            </a:r>
            <a:r>
              <a:rPr lang="en-US" dirty="0"/>
              <a:t>, you could be looking at </a:t>
            </a:r>
            <a:r>
              <a:rPr lang="en-US" b="1" dirty="0">
                <a:solidFill>
                  <a:srgbClr val="C972F8"/>
                </a:solidFill>
              </a:rPr>
              <a:t>likes and retweets well into five figures.</a:t>
            </a:r>
            <a:r>
              <a:rPr lang="en-US" dirty="0"/>
              <a:t> </a:t>
            </a:r>
            <a:br>
              <a:rPr lang="en-US" dirty="0"/>
            </a:br>
            <a:br>
              <a:rPr lang="en-US" dirty="0"/>
            </a:br>
            <a:r>
              <a:rPr lang="en-US" dirty="0"/>
              <a:t>“…even </a:t>
            </a:r>
            <a:r>
              <a:rPr lang="en-US" i="1" dirty="0" err="1"/>
              <a:t>programme</a:t>
            </a:r>
            <a:r>
              <a:rPr lang="en-US" i="1" dirty="0"/>
              <a:t>-makers</a:t>
            </a:r>
            <a:r>
              <a:rPr lang="en-US" dirty="0"/>
              <a:t> have dabbled…Netflix’s </a:t>
            </a:r>
            <a:r>
              <a:rPr lang="en-US" dirty="0">
                <a:hlinkClick r:id="rId2"/>
              </a:rPr>
              <a:t>official Twitter account</a:t>
            </a:r>
            <a:r>
              <a:rPr lang="en-US" dirty="0"/>
              <a:t> for its show Sex Education is called ‘no context sex education’ and just features grabs from the show.” (Davies)</a:t>
            </a:r>
          </a:p>
          <a:p>
            <a:pPr marL="0" indent="0">
              <a:buNone/>
            </a:pPr>
            <a:endParaRPr lang="en-US" dirty="0"/>
          </a:p>
          <a:p>
            <a:pPr marL="0" indent="0">
              <a:buNone/>
            </a:pPr>
            <a:r>
              <a:rPr lang="en-US" dirty="0"/>
              <a:t>Users today are more receptive than ever to brands, corporations, entities, and creators they enjoy making sure their digital media is appropriately accessible and inclusive.</a:t>
            </a:r>
          </a:p>
        </p:txBody>
      </p:sp>
      <p:sp>
        <p:nvSpPr>
          <p:cNvPr id="5" name="Slide Number Placeholder 4">
            <a:extLst>
              <a:ext uri="{FF2B5EF4-FFF2-40B4-BE49-F238E27FC236}">
                <a16:creationId xmlns:a16="http://schemas.microsoft.com/office/drawing/2014/main" id="{0FE7D736-DEEF-4BA7-9FCA-B12F4F226B4C}"/>
              </a:ext>
            </a:extLst>
          </p:cNvPr>
          <p:cNvSpPr>
            <a:spLocks noGrp="1"/>
          </p:cNvSpPr>
          <p:nvPr>
            <p:ph type="sldNum" sz="quarter" idx="12"/>
          </p:nvPr>
        </p:nvSpPr>
        <p:spPr/>
        <p:txBody>
          <a:bodyPr/>
          <a:lstStyle/>
          <a:p>
            <a:fld id="{330EA680-D336-4FF7-8B7A-9848BB0A1C32}" type="slidenum">
              <a:rPr lang="en-US" smtClean="0"/>
              <a:t>14</a:t>
            </a:fld>
            <a:endParaRPr lang="en-US" dirty="0"/>
          </a:p>
        </p:txBody>
      </p:sp>
      <p:pic>
        <p:nvPicPr>
          <p:cNvPr id="6" name="Content Placeholder 5">
            <a:extLst>
              <a:ext uri="{FF2B5EF4-FFF2-40B4-BE49-F238E27FC236}">
                <a16:creationId xmlns:a16="http://schemas.microsoft.com/office/drawing/2014/main" id="{9D63B812-06A3-4713-9216-815AE048BDA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000828" y="2544390"/>
            <a:ext cx="4856346" cy="2913808"/>
          </a:xfrm>
          <a:prstGeom prst="rect">
            <a:avLst/>
          </a:prstGeom>
        </p:spPr>
      </p:pic>
      <p:sp>
        <p:nvSpPr>
          <p:cNvPr id="3" name="Date Placeholder 2">
            <a:extLst>
              <a:ext uri="{FF2B5EF4-FFF2-40B4-BE49-F238E27FC236}">
                <a16:creationId xmlns:a16="http://schemas.microsoft.com/office/drawing/2014/main" id="{EFC549DD-54E6-1804-5B18-7F8373A7CD0C}"/>
              </a:ext>
            </a:extLst>
          </p:cNvPr>
          <p:cNvSpPr>
            <a:spLocks noGrp="1"/>
          </p:cNvSpPr>
          <p:nvPr>
            <p:ph type="dt" sz="half" idx="10"/>
          </p:nvPr>
        </p:nvSpPr>
        <p:spPr/>
        <p:txBody>
          <a:bodyPr/>
          <a:lstStyle/>
          <a:p>
            <a:fld id="{71F53546-8256-4024-BDED-51E4E9465A1E}" type="datetime1">
              <a:rPr lang="en-US" smtClean="0"/>
              <a:t>10/26/2022</a:t>
            </a:fld>
            <a:endParaRPr lang="en-US"/>
          </a:p>
        </p:txBody>
      </p:sp>
      <p:sp>
        <p:nvSpPr>
          <p:cNvPr id="7" name="Footer Placeholder 6">
            <a:extLst>
              <a:ext uri="{FF2B5EF4-FFF2-40B4-BE49-F238E27FC236}">
                <a16:creationId xmlns:a16="http://schemas.microsoft.com/office/drawing/2014/main" id="{E4ABB4C6-EACF-EA47-6B30-EB5C2B51922D}"/>
              </a:ext>
            </a:extLst>
          </p:cNvPr>
          <p:cNvSpPr>
            <a:spLocks noGrp="1"/>
          </p:cNvSpPr>
          <p:nvPr>
            <p:ph type="ftr" sz="quarter" idx="11"/>
          </p:nvPr>
        </p:nvSpPr>
        <p:spPr/>
        <p:txBody>
          <a:bodyPr/>
          <a:lstStyle/>
          <a:p>
            <a:r>
              <a:rPr lang="en-US"/>
              <a:t>Photo: Sex Education, Netflix, 2021</a:t>
            </a:r>
          </a:p>
        </p:txBody>
      </p:sp>
    </p:spTree>
    <p:extLst>
      <p:ext uri="{BB962C8B-B14F-4D97-AF65-F5344CB8AC3E}">
        <p14:creationId xmlns:p14="http://schemas.microsoft.com/office/powerpoint/2010/main" val="1120672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FD378-6135-4216-BB80-9DB0265D0372}"/>
              </a:ext>
            </a:extLst>
          </p:cNvPr>
          <p:cNvSpPr>
            <a:spLocks noGrp="1"/>
          </p:cNvSpPr>
          <p:nvPr>
            <p:ph type="title"/>
          </p:nvPr>
        </p:nvSpPr>
        <p:spPr/>
        <p:txBody>
          <a:bodyPr/>
          <a:lstStyle/>
          <a:p>
            <a:r>
              <a:rPr lang="en-US" dirty="0"/>
              <a:t>Subtitles and Captioning, 3</a:t>
            </a:r>
          </a:p>
        </p:txBody>
      </p:sp>
      <p:sp>
        <p:nvSpPr>
          <p:cNvPr id="5" name="Content Placeholder 4">
            <a:extLst>
              <a:ext uri="{FF2B5EF4-FFF2-40B4-BE49-F238E27FC236}">
                <a16:creationId xmlns:a16="http://schemas.microsoft.com/office/drawing/2014/main" id="{ED72C895-5B0F-4055-8142-6CFE4FA796FF}"/>
              </a:ext>
            </a:extLst>
          </p:cNvPr>
          <p:cNvSpPr>
            <a:spLocks noGrp="1"/>
          </p:cNvSpPr>
          <p:nvPr>
            <p:ph sz="half" idx="1"/>
          </p:nvPr>
        </p:nvSpPr>
        <p:spPr>
          <a:xfrm>
            <a:off x="838200" y="1825625"/>
            <a:ext cx="4579574" cy="4608426"/>
          </a:xfrm>
        </p:spPr>
        <p:txBody>
          <a:bodyPr>
            <a:normAutofit fontScale="77500" lnSpcReduction="20000"/>
          </a:bodyPr>
          <a:lstStyle/>
          <a:p>
            <a:pPr marL="0" indent="0">
              <a:buNone/>
            </a:pPr>
            <a:r>
              <a:rPr lang="en-US" dirty="0"/>
              <a:t>Captioning accuracy depends on the need and context!</a:t>
            </a:r>
          </a:p>
          <a:p>
            <a:r>
              <a:rPr lang="en-US" dirty="0" err="1"/>
              <a:t>Autocaptioning</a:t>
            </a:r>
            <a:r>
              <a:rPr lang="en-US" dirty="0"/>
              <a:t> ranges from 75-90% accurate (despite marketing).</a:t>
            </a:r>
          </a:p>
          <a:p>
            <a:pPr lvl="1"/>
            <a:r>
              <a:rPr lang="en-US" dirty="0"/>
              <a:t>Depends on MANY factors. Despite marketing.</a:t>
            </a:r>
          </a:p>
          <a:p>
            <a:r>
              <a:rPr lang="en-US" dirty="0"/>
              <a:t>Captioning for live events is often meaning-for-meaning, rather than word-for-word, which may be less than 100% accurate.</a:t>
            </a:r>
          </a:p>
          <a:p>
            <a:r>
              <a:rPr lang="en-US" dirty="0"/>
              <a:t>Captioning for completed, published media, should be &gt;99% accurate.</a:t>
            </a:r>
          </a:p>
          <a:p>
            <a:r>
              <a:rPr lang="en-US" dirty="0"/>
              <a:t>That accuracy matters! 🎯</a:t>
            </a:r>
          </a:p>
          <a:p>
            <a:pPr lvl="1"/>
            <a:r>
              <a:rPr lang="en-US" dirty="0"/>
              <a:t>90% accurate is about 1 error/sentence; 10 errors/paragraph.</a:t>
            </a:r>
          </a:p>
          <a:p>
            <a:pPr lvl="1"/>
            <a:r>
              <a:rPr lang="en-US" dirty="0"/>
              <a:t>99% accurate is about 1 error/paragraph. (Knight)</a:t>
            </a:r>
          </a:p>
          <a:p>
            <a:endParaRPr lang="en-US" dirty="0"/>
          </a:p>
        </p:txBody>
      </p:sp>
      <p:sp>
        <p:nvSpPr>
          <p:cNvPr id="6" name="Slide Number Placeholder 5">
            <a:extLst>
              <a:ext uri="{FF2B5EF4-FFF2-40B4-BE49-F238E27FC236}">
                <a16:creationId xmlns:a16="http://schemas.microsoft.com/office/drawing/2014/main" id="{D1C6225D-D963-4F2A-825B-E89081F09688}"/>
              </a:ext>
            </a:extLst>
          </p:cNvPr>
          <p:cNvSpPr>
            <a:spLocks noGrp="1"/>
          </p:cNvSpPr>
          <p:nvPr>
            <p:ph type="sldNum" sz="quarter" idx="12"/>
          </p:nvPr>
        </p:nvSpPr>
        <p:spPr/>
        <p:txBody>
          <a:bodyPr/>
          <a:lstStyle/>
          <a:p>
            <a:fld id="{330EA680-D336-4FF7-8B7A-9848BB0A1C32}" type="slidenum">
              <a:rPr lang="en-US" smtClean="0"/>
              <a:t>15</a:t>
            </a:fld>
            <a:endParaRPr lang="en-US" dirty="0"/>
          </a:p>
        </p:txBody>
      </p:sp>
      <p:sp>
        <p:nvSpPr>
          <p:cNvPr id="3" name="Date Placeholder 2">
            <a:extLst>
              <a:ext uri="{FF2B5EF4-FFF2-40B4-BE49-F238E27FC236}">
                <a16:creationId xmlns:a16="http://schemas.microsoft.com/office/drawing/2014/main" id="{61F7DCA3-BB47-9877-D93C-A4B3ADD35AD2}"/>
              </a:ext>
            </a:extLst>
          </p:cNvPr>
          <p:cNvSpPr>
            <a:spLocks noGrp="1"/>
          </p:cNvSpPr>
          <p:nvPr>
            <p:ph type="dt" sz="half" idx="10"/>
          </p:nvPr>
        </p:nvSpPr>
        <p:spPr/>
        <p:txBody>
          <a:bodyPr/>
          <a:lstStyle/>
          <a:p>
            <a:fld id="{CBF37B1D-B92A-4199-A3F7-09B91159C8E6}" type="datetime1">
              <a:rPr lang="en-US" smtClean="0"/>
              <a:t>10/26/2022</a:t>
            </a:fld>
            <a:endParaRPr lang="en-US"/>
          </a:p>
        </p:txBody>
      </p:sp>
      <p:sp>
        <p:nvSpPr>
          <p:cNvPr id="4" name="Footer Placeholder 3">
            <a:extLst>
              <a:ext uri="{FF2B5EF4-FFF2-40B4-BE49-F238E27FC236}">
                <a16:creationId xmlns:a16="http://schemas.microsoft.com/office/drawing/2014/main" id="{A08C01CB-CA39-2F55-9DB2-506831B6E72B}"/>
              </a:ext>
            </a:extLst>
          </p:cNvPr>
          <p:cNvSpPr>
            <a:spLocks noGrp="1"/>
          </p:cNvSpPr>
          <p:nvPr>
            <p:ph type="ftr" sz="quarter" idx="11"/>
          </p:nvPr>
        </p:nvSpPr>
        <p:spPr/>
        <p:txBody>
          <a:bodyPr/>
          <a:lstStyle/>
          <a:p>
            <a:r>
              <a:rPr lang="en-US" dirty="0"/>
              <a:t>Photo: </a:t>
            </a:r>
            <a:r>
              <a:rPr lang="en-US" dirty="0" err="1"/>
              <a:t>Mirabai</a:t>
            </a:r>
            <a:r>
              <a:rPr lang="en-US" dirty="0"/>
              <a:t> Knight, A11yNYC, 2019</a:t>
            </a:r>
          </a:p>
        </p:txBody>
      </p:sp>
      <p:pic>
        <p:nvPicPr>
          <p:cNvPr id="11" name="Content Placeholder 10" descr="Mirabai's slide. Left side of slide shows human captions with 0 errors. The right shows autocaptions with 81% accuracy. Big errors like &quot;huge fetching&quot; should be &quot;Jewish kvetching&quot; and &quot;sexual education&quot; should be &quot;special education.&quot;">
            <a:extLst>
              <a:ext uri="{FF2B5EF4-FFF2-40B4-BE49-F238E27FC236}">
                <a16:creationId xmlns:a16="http://schemas.microsoft.com/office/drawing/2014/main" id="{5EE3D253-DEFC-B070-8725-ABFB3892DE0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941" t="12949" b="20496"/>
          <a:stretch/>
        </p:blipFill>
        <p:spPr>
          <a:xfrm>
            <a:off x="5417774" y="2159000"/>
            <a:ext cx="6824689" cy="3505199"/>
          </a:xfrm>
        </p:spPr>
      </p:pic>
    </p:spTree>
    <p:extLst>
      <p:ext uri="{BB962C8B-B14F-4D97-AF65-F5344CB8AC3E}">
        <p14:creationId xmlns:p14="http://schemas.microsoft.com/office/powerpoint/2010/main" val="151147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1677F-22C9-40F6-92FD-587C00C13D50}"/>
              </a:ext>
            </a:extLst>
          </p:cNvPr>
          <p:cNvSpPr>
            <a:spLocks noGrp="1"/>
          </p:cNvSpPr>
          <p:nvPr>
            <p:ph type="title"/>
          </p:nvPr>
        </p:nvSpPr>
        <p:spPr/>
        <p:txBody>
          <a:bodyPr/>
          <a:lstStyle/>
          <a:p>
            <a:r>
              <a:rPr lang="en-US" dirty="0"/>
              <a:t>Community and Socializing (SOCIAL Media)</a:t>
            </a:r>
          </a:p>
        </p:txBody>
      </p:sp>
      <p:sp>
        <p:nvSpPr>
          <p:cNvPr id="8" name="Content Placeholder 7">
            <a:extLst>
              <a:ext uri="{FF2B5EF4-FFF2-40B4-BE49-F238E27FC236}">
                <a16:creationId xmlns:a16="http://schemas.microsoft.com/office/drawing/2014/main" id="{6253F6AF-58A6-4930-BB34-8276ABFF2B01}"/>
              </a:ext>
            </a:extLst>
          </p:cNvPr>
          <p:cNvSpPr>
            <a:spLocks noGrp="1"/>
          </p:cNvSpPr>
          <p:nvPr>
            <p:ph sz="half" idx="1"/>
          </p:nvPr>
        </p:nvSpPr>
        <p:spPr>
          <a:xfrm>
            <a:off x="838200" y="1825625"/>
            <a:ext cx="6253264" cy="4351338"/>
          </a:xfrm>
        </p:spPr>
        <p:txBody>
          <a:bodyPr>
            <a:normAutofit fontScale="85000" lnSpcReduction="20000"/>
          </a:bodyPr>
          <a:lstStyle/>
          <a:p>
            <a:r>
              <a:rPr lang="en-US" dirty="0"/>
              <a:t>Many disabled people – even prior to COVID isolation – often face more barriers* to social settings and in turn find community online. Ensuring online media is inclusive creates better spaces for everyone inhabiting them.</a:t>
            </a:r>
          </a:p>
          <a:p>
            <a:pPr lvl="1"/>
            <a:r>
              <a:rPr lang="en-US" dirty="0"/>
              <a:t>*1 or 2 steps into “wheelchair accessible” spaces; lack of sober venues; many social spots are loud and/or dark; etc.</a:t>
            </a:r>
          </a:p>
          <a:p>
            <a:r>
              <a:rPr lang="en-US" dirty="0"/>
              <a:t>COVID has exacerbated the isolation many disabled folx already faced, and “innovative” solutions (broad online/remote work, digital concerts, YouTube live meetups, etc. etc. etc.) suddenly happened in large part due to abled folx experiencing only a small part of that for the first time.</a:t>
            </a:r>
          </a:p>
          <a:p>
            <a:endParaRPr lang="en-US" dirty="0"/>
          </a:p>
        </p:txBody>
      </p:sp>
      <p:sp>
        <p:nvSpPr>
          <p:cNvPr id="5" name="Slide Number Placeholder 4">
            <a:extLst>
              <a:ext uri="{FF2B5EF4-FFF2-40B4-BE49-F238E27FC236}">
                <a16:creationId xmlns:a16="http://schemas.microsoft.com/office/drawing/2014/main" id="{81660B60-92E4-4E99-BBF0-32209F3F447A}"/>
              </a:ext>
            </a:extLst>
          </p:cNvPr>
          <p:cNvSpPr>
            <a:spLocks noGrp="1"/>
          </p:cNvSpPr>
          <p:nvPr>
            <p:ph type="sldNum" sz="quarter" idx="12"/>
          </p:nvPr>
        </p:nvSpPr>
        <p:spPr/>
        <p:txBody>
          <a:bodyPr/>
          <a:lstStyle/>
          <a:p>
            <a:fld id="{330EA680-D336-4FF7-8B7A-9848BB0A1C32}" type="slidenum">
              <a:rPr lang="en-US" smtClean="0"/>
              <a:t>16</a:t>
            </a:fld>
            <a:endParaRPr lang="en-US"/>
          </a:p>
        </p:txBody>
      </p:sp>
      <p:pic>
        <p:nvPicPr>
          <p:cNvPr id="18" name="Content Placeholder 17" descr="A person sitting in a chair and holding a phone&#10;&#10;Description automatically generated with low confidence">
            <a:extLst>
              <a:ext uri="{FF2B5EF4-FFF2-40B4-BE49-F238E27FC236}">
                <a16:creationId xmlns:a16="http://schemas.microsoft.com/office/drawing/2014/main" id="{74D2A9B6-6B3B-4000-8BF3-3A6FFF3198E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17443" y="1262673"/>
            <a:ext cx="3441082" cy="5161940"/>
          </a:xfrm>
        </p:spPr>
      </p:pic>
      <p:sp>
        <p:nvSpPr>
          <p:cNvPr id="2" name="Date Placeholder 1">
            <a:extLst>
              <a:ext uri="{FF2B5EF4-FFF2-40B4-BE49-F238E27FC236}">
                <a16:creationId xmlns:a16="http://schemas.microsoft.com/office/drawing/2014/main" id="{B8790735-F6BE-552C-E26D-E179AED37BF4}"/>
              </a:ext>
            </a:extLst>
          </p:cNvPr>
          <p:cNvSpPr>
            <a:spLocks noGrp="1"/>
          </p:cNvSpPr>
          <p:nvPr>
            <p:ph type="dt" sz="half" idx="10"/>
          </p:nvPr>
        </p:nvSpPr>
        <p:spPr/>
        <p:txBody>
          <a:bodyPr/>
          <a:lstStyle/>
          <a:p>
            <a:fld id="{98A9F361-671F-4DD2-A861-6368C0F2E58F}" type="datetime1">
              <a:rPr lang="en-US" smtClean="0"/>
              <a:t>10/26/2022</a:t>
            </a:fld>
            <a:endParaRPr lang="en-US"/>
          </a:p>
        </p:txBody>
      </p:sp>
    </p:spTree>
    <p:extLst>
      <p:ext uri="{BB962C8B-B14F-4D97-AF65-F5344CB8AC3E}">
        <p14:creationId xmlns:p14="http://schemas.microsoft.com/office/powerpoint/2010/main" val="81042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1677F-22C9-40F6-92FD-587C00C13D50}"/>
              </a:ext>
            </a:extLst>
          </p:cNvPr>
          <p:cNvSpPr>
            <a:spLocks noGrp="1"/>
          </p:cNvSpPr>
          <p:nvPr>
            <p:ph type="title"/>
          </p:nvPr>
        </p:nvSpPr>
        <p:spPr/>
        <p:txBody>
          <a:bodyPr/>
          <a:lstStyle/>
          <a:p>
            <a:r>
              <a:rPr lang="en-US" dirty="0"/>
              <a:t>Community and Socializing, 2</a:t>
            </a:r>
          </a:p>
        </p:txBody>
      </p:sp>
      <p:sp>
        <p:nvSpPr>
          <p:cNvPr id="8" name="Content Placeholder 7">
            <a:extLst>
              <a:ext uri="{FF2B5EF4-FFF2-40B4-BE49-F238E27FC236}">
                <a16:creationId xmlns:a16="http://schemas.microsoft.com/office/drawing/2014/main" id="{6253F6AF-58A6-4930-BB34-8276ABFF2B01}"/>
              </a:ext>
            </a:extLst>
          </p:cNvPr>
          <p:cNvSpPr>
            <a:spLocks noGrp="1"/>
          </p:cNvSpPr>
          <p:nvPr>
            <p:ph sz="half" idx="1"/>
          </p:nvPr>
        </p:nvSpPr>
        <p:spPr>
          <a:xfrm>
            <a:off x="838200" y="1825625"/>
            <a:ext cx="5072149" cy="4351338"/>
          </a:xfrm>
        </p:spPr>
        <p:txBody>
          <a:bodyPr>
            <a:normAutofit fontScale="92500" lnSpcReduction="10000"/>
          </a:bodyPr>
          <a:lstStyle/>
          <a:p>
            <a:r>
              <a:rPr lang="en-US" sz="2400" dirty="0"/>
              <a:t>There is not a wealth of citation for this phenomenon, and you may be able to start guessing why. </a:t>
            </a:r>
          </a:p>
          <a:p>
            <a:r>
              <a:rPr lang="en-US" sz="2400" dirty="0"/>
              <a:t>This is not a moment to shame what </a:t>
            </a:r>
            <a:r>
              <a:rPr lang="en-US" sz="2400" i="1" dirty="0"/>
              <a:t>hasn’t</a:t>
            </a:r>
            <a:r>
              <a:rPr lang="en-US" sz="2400" dirty="0"/>
              <a:t> been done or pity anyone, but </a:t>
            </a:r>
            <a:r>
              <a:rPr lang="en-US" sz="2400" b="1" dirty="0">
                <a:solidFill>
                  <a:srgbClr val="C972F8"/>
                </a:solidFill>
              </a:rPr>
              <a:t>a call to keep that momentum of accessibility and inclusivity</a:t>
            </a:r>
            <a:r>
              <a:rPr lang="en-US" sz="2400" dirty="0"/>
              <a:t> around experiences, opportunity, and community alive and fervent.</a:t>
            </a:r>
          </a:p>
        </p:txBody>
      </p:sp>
      <p:sp>
        <p:nvSpPr>
          <p:cNvPr id="5" name="Slide Number Placeholder 4">
            <a:extLst>
              <a:ext uri="{FF2B5EF4-FFF2-40B4-BE49-F238E27FC236}">
                <a16:creationId xmlns:a16="http://schemas.microsoft.com/office/drawing/2014/main" id="{81660B60-92E4-4E99-BBF0-32209F3F447A}"/>
              </a:ext>
            </a:extLst>
          </p:cNvPr>
          <p:cNvSpPr>
            <a:spLocks noGrp="1"/>
          </p:cNvSpPr>
          <p:nvPr>
            <p:ph type="sldNum" sz="quarter" idx="12"/>
          </p:nvPr>
        </p:nvSpPr>
        <p:spPr/>
        <p:txBody>
          <a:bodyPr/>
          <a:lstStyle/>
          <a:p>
            <a:fld id="{330EA680-D336-4FF7-8B7A-9848BB0A1C32}" type="slidenum">
              <a:rPr lang="en-US" smtClean="0"/>
              <a:t>17</a:t>
            </a:fld>
            <a:endParaRPr lang="en-US" dirty="0"/>
          </a:p>
        </p:txBody>
      </p:sp>
      <p:sp>
        <p:nvSpPr>
          <p:cNvPr id="3" name="Content Placeholder 2">
            <a:extLst>
              <a:ext uri="{FF2B5EF4-FFF2-40B4-BE49-F238E27FC236}">
                <a16:creationId xmlns:a16="http://schemas.microsoft.com/office/drawing/2014/main" id="{A55792D6-FEA0-41E8-AAC5-4AF26920E9F4}"/>
              </a:ext>
            </a:extLst>
          </p:cNvPr>
          <p:cNvSpPr>
            <a:spLocks noGrp="1"/>
          </p:cNvSpPr>
          <p:nvPr>
            <p:ph sz="half" idx="2"/>
          </p:nvPr>
        </p:nvSpPr>
        <p:spPr/>
        <p:txBody>
          <a:bodyPr>
            <a:normAutofit fontScale="92500" lnSpcReduction="10000"/>
          </a:bodyPr>
          <a:lstStyle/>
          <a:p>
            <a:pPr marL="0" indent="0">
              <a:lnSpc>
                <a:spcPct val="110000"/>
              </a:lnSpc>
              <a:buNone/>
            </a:pPr>
            <a:r>
              <a:rPr lang="en-US" dirty="0"/>
              <a:t>	</a:t>
            </a:r>
            <a:r>
              <a:rPr lang="en-US" sz="1800" dirty="0">
                <a:latin typeface="Georgia" panose="02040502050405020303" pitchFamily="18" charset="0"/>
              </a:rPr>
              <a:t>For what might seem like the first time, </a:t>
            </a:r>
            <a:r>
              <a:rPr lang="en-US" sz="1800" b="1" dirty="0">
                <a:solidFill>
                  <a:srgbClr val="C972F8"/>
                </a:solidFill>
                <a:latin typeface="Georgia" panose="02040502050405020303" pitchFamily="18" charset="0"/>
                <a:hlinkClick r:id="rId2"/>
              </a:rPr>
              <a:t>disabled content creators have leveraged an enormous platform in </a:t>
            </a:r>
            <a:r>
              <a:rPr lang="en-US" sz="1800" b="1" dirty="0" err="1">
                <a:solidFill>
                  <a:srgbClr val="C972F8"/>
                </a:solidFill>
                <a:latin typeface="Georgia" panose="02040502050405020303" pitchFamily="18" charset="0"/>
                <a:hlinkClick r:id="rId2"/>
              </a:rPr>
              <a:t>TikTok</a:t>
            </a:r>
            <a:r>
              <a:rPr lang="en-US" sz="1800" b="1" dirty="0">
                <a:solidFill>
                  <a:srgbClr val="C972F8"/>
                </a:solidFill>
                <a:latin typeface="Georgia" panose="02040502050405020303" pitchFamily="18" charset="0"/>
              </a:rPr>
              <a:t> to build a genuine audience </a:t>
            </a:r>
            <a:r>
              <a:rPr lang="en-US" sz="1800" dirty="0">
                <a:latin typeface="Georgia" panose="02040502050405020303" pitchFamily="18" charset="0"/>
              </a:rPr>
              <a:t>like never before.</a:t>
            </a:r>
            <a:r>
              <a:rPr lang="en-US" sz="1800" b="1" dirty="0">
                <a:latin typeface="Georgia" panose="02040502050405020303" pitchFamily="18" charset="0"/>
              </a:rPr>
              <a:t> </a:t>
            </a:r>
            <a:r>
              <a:rPr lang="en-US" sz="1800" dirty="0">
                <a:latin typeface="Georgia" panose="02040502050405020303" pitchFamily="18" charset="0"/>
              </a:rPr>
              <a:t>Influencers with a range of disabilities have tapped into a young, eager audience.</a:t>
            </a:r>
          </a:p>
          <a:p>
            <a:pPr marL="0" indent="0">
              <a:lnSpc>
                <a:spcPct val="110000"/>
              </a:lnSpc>
              <a:buNone/>
            </a:pPr>
            <a:r>
              <a:rPr lang="en-US" sz="1800" dirty="0">
                <a:latin typeface="Georgia" panose="02040502050405020303" pitchFamily="18" charset="0"/>
              </a:rPr>
              <a:t>	Now, these disabled creators are using the app to tell their stories in their own words, without being forced into the conventional narratives of disability -- all while introducing a new generation to a different kind of star. </a:t>
            </a:r>
            <a:r>
              <a:rPr lang="en-US" sz="1800" b="1" dirty="0">
                <a:solidFill>
                  <a:srgbClr val="C972F8"/>
                </a:solidFill>
                <a:latin typeface="Georgia" panose="02040502050405020303" pitchFamily="18" charset="0"/>
              </a:rPr>
              <a:t>They’re fighting for representation in a media landscape that has otherwise ignored them.	</a:t>
            </a:r>
          </a:p>
          <a:p>
            <a:pPr marL="0" indent="0">
              <a:lnSpc>
                <a:spcPct val="110000"/>
              </a:lnSpc>
              <a:buNone/>
            </a:pPr>
            <a:r>
              <a:rPr lang="en-US" sz="1500" dirty="0">
                <a:effectLst/>
              </a:rPr>
              <a:t>- </a:t>
            </a:r>
            <a:r>
              <a:rPr lang="en-US" sz="1500" dirty="0" err="1">
                <a:effectLst/>
                <a:hlinkClick r:id="rId2"/>
              </a:rPr>
              <a:t>Muldofsky</a:t>
            </a:r>
            <a:r>
              <a:rPr lang="en-US" sz="1500" dirty="0">
                <a:hlinkClick r:id="rId2"/>
              </a:rPr>
              <a:t>, </a:t>
            </a:r>
            <a:r>
              <a:rPr lang="en-US" sz="1500" dirty="0">
                <a:effectLst/>
                <a:hlinkClick r:id="rId2"/>
              </a:rPr>
              <a:t>et al</a:t>
            </a:r>
            <a:endParaRPr lang="en-US" sz="1500" b="1" dirty="0">
              <a:solidFill>
                <a:srgbClr val="C972F8"/>
              </a:solidFill>
              <a:latin typeface="Georgia" panose="02040502050405020303" pitchFamily="18" charset="0"/>
            </a:endParaRPr>
          </a:p>
          <a:p>
            <a:pPr marL="0" indent="0">
              <a:lnSpc>
                <a:spcPct val="110000"/>
              </a:lnSpc>
              <a:buNone/>
            </a:pPr>
            <a:endParaRPr lang="en-US" sz="1800" b="1" dirty="0">
              <a:solidFill>
                <a:srgbClr val="C972F8"/>
              </a:solidFill>
              <a:latin typeface="Georgia" panose="02040502050405020303" pitchFamily="18" charset="0"/>
            </a:endParaRPr>
          </a:p>
          <a:p>
            <a:endParaRPr lang="en-US" b="1" dirty="0"/>
          </a:p>
        </p:txBody>
      </p:sp>
      <p:pic>
        <p:nvPicPr>
          <p:cNvPr id="9" name="Graphic 8">
            <a:extLst>
              <a:ext uri="{FF2B5EF4-FFF2-40B4-BE49-F238E27FC236}">
                <a16:creationId xmlns:a16="http://schemas.microsoft.com/office/drawing/2014/main" id="{F9BB39D0-04F0-4B51-9957-268C0AEA8B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521229"/>
            <a:ext cx="740670" cy="740670"/>
          </a:xfrm>
          <a:prstGeom prst="rect">
            <a:avLst/>
          </a:prstGeom>
        </p:spPr>
      </p:pic>
      <p:pic>
        <p:nvPicPr>
          <p:cNvPr id="10" name="Graphic 9">
            <a:extLst>
              <a:ext uri="{FF2B5EF4-FFF2-40B4-BE49-F238E27FC236}">
                <a16:creationId xmlns:a16="http://schemas.microsoft.com/office/drawing/2014/main" id="{F5AE9F40-2E1C-445F-B34B-52396505F4E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941724" y="5155652"/>
            <a:ext cx="740670" cy="740670"/>
          </a:xfrm>
          <a:prstGeom prst="rect">
            <a:avLst/>
          </a:prstGeom>
        </p:spPr>
      </p:pic>
      <p:sp>
        <p:nvSpPr>
          <p:cNvPr id="2" name="Date Placeholder 1">
            <a:extLst>
              <a:ext uri="{FF2B5EF4-FFF2-40B4-BE49-F238E27FC236}">
                <a16:creationId xmlns:a16="http://schemas.microsoft.com/office/drawing/2014/main" id="{05C0CC3E-A55A-DC97-8CC3-64DB55F9DC97}"/>
              </a:ext>
            </a:extLst>
          </p:cNvPr>
          <p:cNvSpPr>
            <a:spLocks noGrp="1"/>
          </p:cNvSpPr>
          <p:nvPr>
            <p:ph type="dt" sz="half" idx="10"/>
          </p:nvPr>
        </p:nvSpPr>
        <p:spPr/>
        <p:txBody>
          <a:bodyPr/>
          <a:lstStyle/>
          <a:p>
            <a:fld id="{D4CCA17B-7DE1-4833-9980-038C1F4E831F}" type="datetime1">
              <a:rPr lang="en-US" smtClean="0"/>
              <a:t>10/26/2022</a:t>
            </a:fld>
            <a:endParaRPr lang="en-US"/>
          </a:p>
        </p:txBody>
      </p:sp>
    </p:spTree>
    <p:extLst>
      <p:ext uri="{BB962C8B-B14F-4D97-AF65-F5344CB8AC3E}">
        <p14:creationId xmlns:p14="http://schemas.microsoft.com/office/powerpoint/2010/main" val="424884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D0AA62-D733-463F-8DEF-351539FA182A}"/>
              </a:ext>
            </a:extLst>
          </p:cNvPr>
          <p:cNvSpPr>
            <a:spLocks noGrp="1"/>
          </p:cNvSpPr>
          <p:nvPr>
            <p:ph type="title"/>
          </p:nvPr>
        </p:nvSpPr>
        <p:spPr/>
        <p:txBody>
          <a:bodyPr/>
          <a:lstStyle/>
          <a:p>
            <a:r>
              <a:rPr lang="en-US" dirty="0"/>
              <a:t>Platform Specific Tips </a:t>
            </a:r>
            <a:r>
              <a:rPr lang="en-US" sz="4000" dirty="0"/>
              <a:t>(non-exhaustive)</a:t>
            </a:r>
            <a:endParaRPr lang="en-US" dirty="0"/>
          </a:p>
        </p:txBody>
      </p:sp>
      <p:sp>
        <p:nvSpPr>
          <p:cNvPr id="5" name="Content Placeholder 4">
            <a:extLst>
              <a:ext uri="{FF2B5EF4-FFF2-40B4-BE49-F238E27FC236}">
                <a16:creationId xmlns:a16="http://schemas.microsoft.com/office/drawing/2014/main" id="{ED72C895-5B0F-4055-8142-6CFE4FA796FF}"/>
              </a:ext>
            </a:extLst>
          </p:cNvPr>
          <p:cNvSpPr>
            <a:spLocks noGrp="1"/>
          </p:cNvSpPr>
          <p:nvPr>
            <p:ph type="body" idx="1"/>
          </p:nvPr>
        </p:nvSpPr>
        <p:spPr/>
        <p:txBody>
          <a:bodyPr>
            <a:normAutofit/>
          </a:bodyPr>
          <a:lstStyle/>
          <a:p>
            <a:r>
              <a:rPr lang="en-US" dirty="0"/>
              <a:t>Platforms covered include Facebook, Instagram, YouTube, and </a:t>
            </a:r>
            <a:r>
              <a:rPr lang="en-US" dirty="0" err="1"/>
              <a:t>TikTok</a:t>
            </a:r>
            <a:endParaRPr lang="en-US" dirty="0"/>
          </a:p>
          <a:p>
            <a:r>
              <a:rPr lang="en-US" dirty="0"/>
              <a:t>Most platforms publish specific help documents</a:t>
            </a:r>
          </a:p>
        </p:txBody>
      </p:sp>
      <p:sp>
        <p:nvSpPr>
          <p:cNvPr id="6" name="Slide Number Placeholder 5">
            <a:extLst>
              <a:ext uri="{FF2B5EF4-FFF2-40B4-BE49-F238E27FC236}">
                <a16:creationId xmlns:a16="http://schemas.microsoft.com/office/drawing/2014/main" id="{D1C6225D-D963-4F2A-825B-E89081F09688}"/>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2" name="Date Placeholder 1">
            <a:extLst>
              <a:ext uri="{FF2B5EF4-FFF2-40B4-BE49-F238E27FC236}">
                <a16:creationId xmlns:a16="http://schemas.microsoft.com/office/drawing/2014/main" id="{50287BF8-14C4-82D3-5AF1-EEA9380839A3}"/>
              </a:ext>
            </a:extLst>
          </p:cNvPr>
          <p:cNvSpPr>
            <a:spLocks noGrp="1"/>
          </p:cNvSpPr>
          <p:nvPr>
            <p:ph type="dt" sz="half" idx="10"/>
          </p:nvPr>
        </p:nvSpPr>
        <p:spPr/>
        <p:txBody>
          <a:bodyPr/>
          <a:lstStyle/>
          <a:p>
            <a:fld id="{FDC10B77-0ACC-4426-9E15-7D775EA999EB}" type="datetime1">
              <a:rPr lang="en-US" smtClean="0"/>
              <a:t>10/26/2022</a:t>
            </a:fld>
            <a:endParaRPr lang="en-US"/>
          </a:p>
        </p:txBody>
      </p:sp>
    </p:spTree>
    <p:extLst>
      <p:ext uri="{BB962C8B-B14F-4D97-AF65-F5344CB8AC3E}">
        <p14:creationId xmlns:p14="http://schemas.microsoft.com/office/powerpoint/2010/main" val="282859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a:t>Facebook</a:t>
            </a:r>
          </a:p>
        </p:txBody>
      </p:sp>
      <p:sp>
        <p:nvSpPr>
          <p:cNvPr id="5" name="Text Placeholder 4">
            <a:extLst>
              <a:ext uri="{FF2B5EF4-FFF2-40B4-BE49-F238E27FC236}">
                <a16:creationId xmlns:a16="http://schemas.microsoft.com/office/drawing/2014/main" id="{7FDB43E6-B2ED-422E-95FB-6B56F0F73199}"/>
              </a:ext>
            </a:extLst>
          </p:cNvPr>
          <p:cNvSpPr>
            <a:spLocks noGrp="1"/>
          </p:cNvSpPr>
          <p:nvPr>
            <p:ph type="body" idx="1"/>
          </p:nvPr>
        </p:nvSpPr>
        <p:spPr/>
        <p:txBody>
          <a:bodyPr/>
          <a:lstStyle/>
          <a:p>
            <a:r>
              <a:rPr lang="en-US" dirty="0"/>
              <a:t>Note: Tips presented here will apply to many platforms, contexts, and situations.</a:t>
            </a:r>
          </a:p>
        </p:txBody>
      </p:sp>
      <p:pic>
        <p:nvPicPr>
          <p:cNvPr id="11" name="Picture 10" descr="Logo, icon&#10;&#10;Description automatically generated">
            <a:extLst>
              <a:ext uri="{FF2B5EF4-FFF2-40B4-BE49-F238E27FC236}">
                <a16:creationId xmlns:a16="http://schemas.microsoft.com/office/drawing/2014/main" id="{141AD29E-68FB-42E7-A1B3-2A931A7B3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2387" y="-14598"/>
            <a:ext cx="5041126" cy="3150704"/>
          </a:xfrm>
          <a:prstGeom prst="rect">
            <a:avLst/>
          </a:prstGeom>
        </p:spPr>
      </p:pic>
      <p:sp>
        <p:nvSpPr>
          <p:cNvPr id="12" name="Slide Number Placeholder 11">
            <a:extLst>
              <a:ext uri="{FF2B5EF4-FFF2-40B4-BE49-F238E27FC236}">
                <a16:creationId xmlns:a16="http://schemas.microsoft.com/office/drawing/2014/main" id="{9F514C04-5C3E-4904-97B7-AC0A363225F2}"/>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2" name="Date Placeholder 1">
            <a:extLst>
              <a:ext uri="{FF2B5EF4-FFF2-40B4-BE49-F238E27FC236}">
                <a16:creationId xmlns:a16="http://schemas.microsoft.com/office/drawing/2014/main" id="{DEE1EE7E-CAAF-FF7D-7A9B-CF12C35376EA}"/>
              </a:ext>
            </a:extLst>
          </p:cNvPr>
          <p:cNvSpPr>
            <a:spLocks noGrp="1"/>
          </p:cNvSpPr>
          <p:nvPr>
            <p:ph type="dt" sz="half" idx="10"/>
          </p:nvPr>
        </p:nvSpPr>
        <p:spPr/>
        <p:txBody>
          <a:bodyPr/>
          <a:lstStyle/>
          <a:p>
            <a:fld id="{52BFB878-FCCE-48A2-BB3A-D04BA8DD1981}" type="datetime1">
              <a:rPr lang="en-US" smtClean="0"/>
              <a:t>10/26/2022</a:t>
            </a:fld>
            <a:endParaRPr lang="en-US"/>
          </a:p>
        </p:txBody>
      </p:sp>
    </p:spTree>
    <p:extLst>
      <p:ext uri="{BB962C8B-B14F-4D97-AF65-F5344CB8AC3E}">
        <p14:creationId xmlns:p14="http://schemas.microsoft.com/office/powerpoint/2010/main" val="230996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D7B412-2429-4517-9906-36BB3C035A0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521633" y="-802335"/>
            <a:ext cx="4670367" cy="8300415"/>
          </a:xfrm>
          <a:prstGeom prst="rect">
            <a:avLst/>
          </a:prstGeom>
        </p:spPr>
      </p:pic>
      <p:sp>
        <p:nvSpPr>
          <p:cNvPr id="15" name="Slide Number Placeholder 14">
            <a:extLst>
              <a:ext uri="{FF2B5EF4-FFF2-40B4-BE49-F238E27FC236}">
                <a16:creationId xmlns:a16="http://schemas.microsoft.com/office/drawing/2014/main" id="{F48771C7-F4E5-41E8-BEBE-A686B6B87106}"/>
              </a:ext>
            </a:extLst>
          </p:cNvPr>
          <p:cNvSpPr>
            <a:spLocks noGrp="1"/>
          </p:cNvSpPr>
          <p:nvPr>
            <p:ph type="sldNum" sz="quarter" idx="12"/>
          </p:nvPr>
        </p:nvSpPr>
        <p:spPr/>
        <p:txBody>
          <a:bodyPr/>
          <a:lstStyle/>
          <a:p>
            <a:fld id="{16803DEA-F23C-45EC-9BDE-07FA344BED3B}" type="slidenum">
              <a:rPr lang="en-US" smtClean="0"/>
              <a:t>2</a:t>
            </a:fld>
            <a:endParaRPr lang="en-US" dirty="0"/>
          </a:p>
        </p:txBody>
      </p:sp>
      <p:sp>
        <p:nvSpPr>
          <p:cNvPr id="3" name="Content Placeholder 2">
            <a:extLst>
              <a:ext uri="{FF2B5EF4-FFF2-40B4-BE49-F238E27FC236}">
                <a16:creationId xmlns:a16="http://schemas.microsoft.com/office/drawing/2014/main" id="{3E5D77A7-4A90-4FA2-A68C-632E93C3394F}"/>
              </a:ext>
            </a:extLst>
          </p:cNvPr>
          <p:cNvSpPr>
            <a:spLocks noGrp="1"/>
          </p:cNvSpPr>
          <p:nvPr>
            <p:ph idx="1"/>
          </p:nvPr>
        </p:nvSpPr>
        <p:spPr>
          <a:xfrm>
            <a:off x="838200" y="1825625"/>
            <a:ext cx="6683433" cy="4667250"/>
          </a:xfrm>
        </p:spPr>
        <p:txBody>
          <a:bodyPr>
            <a:normAutofit/>
          </a:bodyPr>
          <a:lstStyle/>
          <a:p>
            <a:pPr marL="514350" indent="-514350">
              <a:buFont typeface="+mj-lt"/>
              <a:buAutoNum type="arabicPeriod"/>
            </a:pPr>
            <a:r>
              <a:rPr lang="en-US" dirty="0"/>
              <a:t>What defines disability?</a:t>
            </a:r>
          </a:p>
          <a:p>
            <a:pPr marL="514350" indent="-514350">
              <a:buFont typeface="+mj-lt"/>
              <a:buAutoNum type="arabicPeriod"/>
            </a:pPr>
            <a:r>
              <a:rPr lang="en-US" dirty="0"/>
              <a:t>Disability 101</a:t>
            </a:r>
          </a:p>
          <a:p>
            <a:pPr marL="514350" indent="-514350">
              <a:buFont typeface="+mj-lt"/>
              <a:buAutoNum type="arabicPeriod"/>
            </a:pPr>
            <a:r>
              <a:rPr lang="en-US" dirty="0"/>
              <a:t>WCAG Explained in 150 Words or Less</a:t>
            </a:r>
          </a:p>
          <a:p>
            <a:pPr marL="514350" indent="-514350">
              <a:buFont typeface="+mj-lt"/>
              <a:buAutoNum type="arabicPeriod"/>
            </a:pPr>
            <a:r>
              <a:rPr lang="en-US" dirty="0"/>
              <a:t>Why Social Media Accessibility Matters</a:t>
            </a:r>
          </a:p>
          <a:p>
            <a:pPr marL="514350" indent="-514350">
              <a:buFont typeface="+mj-lt"/>
              <a:buAutoNum type="arabicPeriod"/>
            </a:pPr>
            <a:r>
              <a:rPr lang="en-US" dirty="0"/>
              <a:t>Accommodation statements</a:t>
            </a:r>
          </a:p>
          <a:p>
            <a:pPr marL="514350" indent="-514350">
              <a:buFont typeface="+mj-lt"/>
              <a:buAutoNum type="arabicPeriod"/>
            </a:pPr>
            <a:r>
              <a:rPr lang="en-US" dirty="0"/>
              <a:t>Live example (time permitting)</a:t>
            </a:r>
          </a:p>
          <a:p>
            <a:pPr marL="514350" indent="-514350">
              <a:buFont typeface="+mj-lt"/>
              <a:buAutoNum type="arabicPeriod"/>
            </a:pPr>
            <a:r>
              <a:rPr lang="en-US" dirty="0"/>
              <a:t>Summary</a:t>
            </a:r>
          </a:p>
          <a:p>
            <a:pPr marL="514350" indent="-514350">
              <a:buFont typeface="+mj-lt"/>
              <a:buAutoNum type="arabicPeriod"/>
            </a:pPr>
            <a:r>
              <a:rPr lang="en-US" dirty="0"/>
              <a:t>Wrap-up/Q&amp;A</a:t>
            </a:r>
          </a:p>
          <a:p>
            <a:pPr marL="914400" lvl="1" indent="-457200">
              <a:buClr>
                <a:srgbClr val="FF66CC"/>
              </a:buClr>
              <a:buFont typeface="+mj-lt"/>
              <a:buAutoNum type="arabicPeriod"/>
            </a:pPr>
            <a:endParaRPr lang="en-US" dirty="0"/>
          </a:p>
        </p:txBody>
      </p:sp>
      <p:cxnSp>
        <p:nvCxnSpPr>
          <p:cNvPr id="11" name="Straight Connector 10">
            <a:extLst>
              <a:ext uri="{FF2B5EF4-FFF2-40B4-BE49-F238E27FC236}">
                <a16:creationId xmlns:a16="http://schemas.microsoft.com/office/drawing/2014/main" id="{E862C9FB-9034-4553-A727-9970ED3DDD94}"/>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C972F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F3391E-6F9B-449E-AA0C-30B4039FA46B}"/>
              </a:ext>
            </a:extLst>
          </p:cNvPr>
          <p:cNvSpPr>
            <a:spLocks noGrp="1"/>
          </p:cNvSpPr>
          <p:nvPr>
            <p:ph type="title"/>
          </p:nvPr>
        </p:nvSpPr>
        <p:spPr/>
        <p:txBody>
          <a:bodyPr/>
          <a:lstStyle/>
          <a:p>
            <a:r>
              <a:rPr lang="en-US" dirty="0"/>
              <a:t>Agenda</a:t>
            </a:r>
          </a:p>
        </p:txBody>
      </p:sp>
      <p:sp>
        <p:nvSpPr>
          <p:cNvPr id="4" name="Date Placeholder 3">
            <a:extLst>
              <a:ext uri="{FF2B5EF4-FFF2-40B4-BE49-F238E27FC236}">
                <a16:creationId xmlns:a16="http://schemas.microsoft.com/office/drawing/2014/main" id="{3DB1E0AA-B892-8253-9EB0-C61E5D70A95E}"/>
              </a:ext>
            </a:extLst>
          </p:cNvPr>
          <p:cNvSpPr>
            <a:spLocks noGrp="1"/>
          </p:cNvSpPr>
          <p:nvPr>
            <p:ph type="dt" sz="half" idx="10"/>
          </p:nvPr>
        </p:nvSpPr>
        <p:spPr/>
        <p:txBody>
          <a:bodyPr/>
          <a:lstStyle/>
          <a:p>
            <a:fld id="{167EA06C-E31B-4934-9A35-3C4D8A704783}" type="datetime1">
              <a:rPr lang="en-US" smtClean="0"/>
              <a:t>10/26/2022</a:t>
            </a:fld>
            <a:endParaRPr lang="en-US"/>
          </a:p>
        </p:txBody>
      </p:sp>
    </p:spTree>
    <p:extLst>
      <p:ext uri="{BB962C8B-B14F-4D97-AF65-F5344CB8AC3E}">
        <p14:creationId xmlns:p14="http://schemas.microsoft.com/office/powerpoint/2010/main" val="2656194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Facebook Best Practices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sz="half" idx="1"/>
          </p:nvPr>
        </p:nvSpPr>
        <p:spPr/>
        <p:txBody>
          <a:bodyPr>
            <a:normAutofit fontScale="92500" lnSpcReduction="20000"/>
          </a:bodyPr>
          <a:lstStyle/>
          <a:p>
            <a:pPr marL="0" indent="0">
              <a:buNone/>
            </a:pPr>
            <a:r>
              <a:rPr lang="en-US" dirty="0"/>
              <a:t>Facebook is likely one of the most flexible platforms.</a:t>
            </a:r>
          </a:p>
          <a:p>
            <a:r>
              <a:rPr lang="en-US" dirty="0"/>
              <a:t>Allows for alt-text on images.</a:t>
            </a:r>
          </a:p>
          <a:p>
            <a:r>
              <a:rPr lang="en-US" dirty="0"/>
              <a:t>Allows for uploading your own captions (SRT files please!) for videos.</a:t>
            </a:r>
          </a:p>
          <a:p>
            <a:r>
              <a:rPr lang="en-US" dirty="0"/>
              <a:t>Allows for huge flexibility of OS-based accessibility features.</a:t>
            </a:r>
          </a:p>
          <a:p>
            <a:pPr lvl="1"/>
            <a:r>
              <a:rPr lang="en-US" dirty="0"/>
              <a:t>Things like text resizing, color adjustment, speech input, screen readers, etc.</a:t>
            </a:r>
          </a:p>
          <a:p>
            <a:r>
              <a:rPr lang="en-US" dirty="0"/>
              <a:t>Can include a wealth of useful information!</a:t>
            </a:r>
          </a:p>
        </p:txBody>
      </p:sp>
      <p:sp>
        <p:nvSpPr>
          <p:cNvPr id="3" name="Content Placeholder 2">
            <a:extLst>
              <a:ext uri="{FF2B5EF4-FFF2-40B4-BE49-F238E27FC236}">
                <a16:creationId xmlns:a16="http://schemas.microsoft.com/office/drawing/2014/main" id="{FD61F864-D5E7-413F-AD77-4BB5421104B5}"/>
              </a:ext>
            </a:extLst>
          </p:cNvPr>
          <p:cNvSpPr>
            <a:spLocks noGrp="1"/>
          </p:cNvSpPr>
          <p:nvPr>
            <p:ph sz="half" idx="2"/>
          </p:nvPr>
        </p:nvSpPr>
        <p:spPr/>
        <p:txBody>
          <a:bodyPr>
            <a:normAutofit fontScale="92500" lnSpcReduction="20000"/>
          </a:bodyPr>
          <a:lstStyle/>
          <a:p>
            <a:pPr marL="0" indent="0">
              <a:buNone/>
            </a:pPr>
            <a:r>
              <a:rPr lang="en-US" dirty="0"/>
              <a:t>To write good alt-text, think about:</a:t>
            </a:r>
          </a:p>
          <a:p>
            <a:r>
              <a:rPr lang="en-US" dirty="0"/>
              <a:t>How would you describe this over the phone to someone? </a:t>
            </a:r>
          </a:p>
          <a:p>
            <a:r>
              <a:rPr lang="en-US" dirty="0"/>
              <a:t>What details are so important you had to call about them and describe them?</a:t>
            </a:r>
          </a:p>
          <a:p>
            <a:r>
              <a:rPr lang="en-US" dirty="0"/>
              <a:t>How would you give them </a:t>
            </a:r>
            <a:r>
              <a:rPr lang="en-US" b="1" dirty="0"/>
              <a:t>the whole context</a:t>
            </a:r>
            <a:r>
              <a:rPr lang="en-US" dirty="0"/>
              <a:t> so they could get the whole picture and think about it, rather than just what </a:t>
            </a:r>
            <a:r>
              <a:rPr lang="en-US" i="1" dirty="0"/>
              <a:t>you</a:t>
            </a:r>
            <a:r>
              <a:rPr lang="en-US" dirty="0"/>
              <a:t> think is important, or what you think they think is important?</a:t>
            </a:r>
          </a:p>
          <a:p>
            <a:endParaRPr lang="en-US" dirty="0"/>
          </a:p>
          <a:p>
            <a:endParaRPr lang="en-US" dirty="0"/>
          </a:p>
        </p:txBody>
      </p:sp>
      <p:sp>
        <p:nvSpPr>
          <p:cNvPr id="2" name="Slide Number Placeholder 1">
            <a:extLst>
              <a:ext uri="{FF2B5EF4-FFF2-40B4-BE49-F238E27FC236}">
                <a16:creationId xmlns:a16="http://schemas.microsoft.com/office/drawing/2014/main" id="{4B49FBEF-95CA-4AAB-881F-410113D70224}"/>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6" name="Date Placeholder 5">
            <a:extLst>
              <a:ext uri="{FF2B5EF4-FFF2-40B4-BE49-F238E27FC236}">
                <a16:creationId xmlns:a16="http://schemas.microsoft.com/office/drawing/2014/main" id="{5EED037A-C558-22DB-0B46-1AEBAD90BE3B}"/>
              </a:ext>
            </a:extLst>
          </p:cNvPr>
          <p:cNvSpPr>
            <a:spLocks noGrp="1"/>
          </p:cNvSpPr>
          <p:nvPr>
            <p:ph type="dt" sz="half" idx="10"/>
          </p:nvPr>
        </p:nvSpPr>
        <p:spPr/>
        <p:txBody>
          <a:bodyPr/>
          <a:lstStyle/>
          <a:p>
            <a:fld id="{A65DACDB-603D-4AD7-82C7-22F30B623003}" type="datetime1">
              <a:rPr lang="en-US" smtClean="0"/>
              <a:t>10/26/2022</a:t>
            </a:fld>
            <a:endParaRPr lang="en-US"/>
          </a:p>
        </p:txBody>
      </p:sp>
    </p:spTree>
    <p:extLst>
      <p:ext uri="{BB962C8B-B14F-4D97-AF65-F5344CB8AC3E}">
        <p14:creationId xmlns:p14="http://schemas.microsoft.com/office/powerpoint/2010/main" val="247161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Facebook Best Practices, 2</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a:xfrm>
            <a:off x="838200" y="1825625"/>
            <a:ext cx="10515600" cy="4667250"/>
          </a:xfrm>
        </p:spPr>
        <p:txBody>
          <a:bodyPr>
            <a:normAutofit fontScale="62500" lnSpcReduction="20000"/>
          </a:bodyPr>
          <a:lstStyle/>
          <a:p>
            <a:pPr marL="0" indent="0">
              <a:buNone/>
            </a:pPr>
            <a:r>
              <a:rPr lang="en-US" dirty="0"/>
              <a:t>When posting about an </a:t>
            </a:r>
            <a:r>
              <a:rPr lang="en-US" b="1" dirty="0">
                <a:solidFill>
                  <a:srgbClr val="C972F8"/>
                </a:solidFill>
              </a:rPr>
              <a:t>event</a:t>
            </a:r>
            <a:r>
              <a:rPr lang="en-US" dirty="0"/>
              <a:t>, include as much useful information as you can. Some, like date, time, location, may be redundantly described from your alt text if that info was in a photo. Think of the following things:</a:t>
            </a:r>
          </a:p>
          <a:p>
            <a:r>
              <a:rPr lang="en-US" dirty="0"/>
              <a:t>What time is it? Where is it? How can you get there? Which side (cardinal or landmark) is the main entrance/reception on?</a:t>
            </a:r>
          </a:p>
          <a:p>
            <a:pPr lvl="1"/>
            <a:r>
              <a:rPr lang="en-US" dirty="0"/>
              <a:t>Is there a nearby bus stop? How long would/should an Uber/Lyft/taxi take? Is there a hotel shuttle?</a:t>
            </a:r>
          </a:p>
          <a:p>
            <a:r>
              <a:rPr lang="en-US" dirty="0"/>
              <a:t>Are there accessible bathrooms? Is there a spot to take a service animal to the bathroom? Is it scent free? Do content warnings apply? </a:t>
            </a:r>
          </a:p>
          <a:p>
            <a:r>
              <a:rPr lang="en-US" dirty="0"/>
              <a:t>Will there be live captioning? CART? SL interpreters? </a:t>
            </a:r>
          </a:p>
          <a:p>
            <a:r>
              <a:rPr lang="en-US" dirty="0"/>
              <a:t>If someone needs help with anything, more details, etc., </a:t>
            </a:r>
            <a:r>
              <a:rPr lang="en-US" b="1" dirty="0"/>
              <a:t>specifically</a:t>
            </a:r>
            <a:r>
              <a:rPr lang="en-US" dirty="0"/>
              <a:t> who can they contact, and </a:t>
            </a:r>
            <a:r>
              <a:rPr lang="en-US" b="1" dirty="0"/>
              <a:t>specifically</a:t>
            </a:r>
            <a:r>
              <a:rPr lang="en-US" dirty="0"/>
              <a:t> how? Ensure the contact person knows they may be asked for help.</a:t>
            </a:r>
          </a:p>
          <a:p>
            <a:pPr lvl="1"/>
            <a:r>
              <a:rPr lang="en-US" dirty="0"/>
              <a:t>Try to include both email and phone access!</a:t>
            </a:r>
          </a:p>
          <a:p>
            <a:pPr lvl="1">
              <a:lnSpc>
                <a:spcPct val="120000"/>
              </a:lnSpc>
            </a:pPr>
            <a:r>
              <a:rPr lang="en-US" dirty="0"/>
              <a:t>Specifically – meaning a generic phone number or catchall mailbox. Instead, “Contact Gillian_Anderson@institution.org or 999-555-0123 for assistance or questions.” More on this later.</a:t>
            </a:r>
          </a:p>
          <a:p>
            <a:pPr marL="0" indent="0">
              <a:buNone/>
            </a:pPr>
            <a:r>
              <a:rPr lang="en-US" dirty="0"/>
              <a:t>You don’t have to drone on and on with any of this, but including it near the end of the post, or following up a comment with this info, is great!</a:t>
            </a:r>
          </a:p>
          <a:p>
            <a:pPr marL="0" indent="0">
              <a:buNone/>
            </a:pPr>
            <a:r>
              <a:rPr lang="en-US" dirty="0"/>
              <a:t>Consider using something like </a:t>
            </a:r>
            <a:r>
              <a:rPr lang="en-US" dirty="0">
                <a:hlinkClick r:id="rId2"/>
              </a:rPr>
              <a:t>Cornell’s Accessible Meetings Guide </a:t>
            </a:r>
            <a:r>
              <a:rPr lang="en-US" dirty="0"/>
              <a:t>or </a:t>
            </a:r>
            <a:r>
              <a:rPr lang="en-US" dirty="0">
                <a:hlinkClick r:id="rId3"/>
              </a:rPr>
              <a:t>SIGACCESS’ Accessible Conference Guide</a:t>
            </a:r>
            <a:r>
              <a:rPr lang="en-US" dirty="0"/>
              <a:t>. Specifics may not apply, but they should jump start a conversation!</a:t>
            </a:r>
          </a:p>
          <a:p>
            <a:endParaRPr lang="en-US" dirty="0"/>
          </a:p>
          <a:p>
            <a:endParaRPr lang="en-US" dirty="0"/>
          </a:p>
        </p:txBody>
      </p:sp>
      <p:sp>
        <p:nvSpPr>
          <p:cNvPr id="2" name="Slide Number Placeholder 1">
            <a:extLst>
              <a:ext uri="{FF2B5EF4-FFF2-40B4-BE49-F238E27FC236}">
                <a16:creationId xmlns:a16="http://schemas.microsoft.com/office/drawing/2014/main" id="{4B49FBEF-95CA-4AAB-881F-410113D70224}"/>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3" name="Date Placeholder 2">
            <a:extLst>
              <a:ext uri="{FF2B5EF4-FFF2-40B4-BE49-F238E27FC236}">
                <a16:creationId xmlns:a16="http://schemas.microsoft.com/office/drawing/2014/main" id="{25987905-3BA5-8442-6BF4-13F20DF9E2FE}"/>
              </a:ext>
            </a:extLst>
          </p:cNvPr>
          <p:cNvSpPr>
            <a:spLocks noGrp="1"/>
          </p:cNvSpPr>
          <p:nvPr>
            <p:ph type="dt" sz="half" idx="10"/>
          </p:nvPr>
        </p:nvSpPr>
        <p:spPr/>
        <p:txBody>
          <a:bodyPr/>
          <a:lstStyle/>
          <a:p>
            <a:fld id="{3C7FCAA9-DB02-442B-A843-C7EEFD5F1769}" type="datetime1">
              <a:rPr lang="en-US" smtClean="0"/>
              <a:t>10/26/2022</a:t>
            </a:fld>
            <a:endParaRPr lang="en-US"/>
          </a:p>
        </p:txBody>
      </p:sp>
    </p:spTree>
    <p:extLst>
      <p:ext uri="{BB962C8B-B14F-4D97-AF65-F5344CB8AC3E}">
        <p14:creationId xmlns:p14="http://schemas.microsoft.com/office/powerpoint/2010/main" val="482053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Quick Facebook How-</a:t>
            </a:r>
            <a:r>
              <a:rPr lang="en-US" dirty="0" err="1"/>
              <a:t>tos</a:t>
            </a:r>
            <a:endParaRPr lang="en-US" dirty="0"/>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sz="half" idx="1"/>
          </p:nvPr>
        </p:nvSpPr>
        <p:spPr>
          <a:xfrm>
            <a:off x="838200" y="1825625"/>
            <a:ext cx="5181600" cy="2638310"/>
          </a:xfrm>
        </p:spPr>
        <p:txBody>
          <a:bodyPr numCol="1">
            <a:normAutofit fontScale="55000" lnSpcReduction="20000"/>
          </a:bodyPr>
          <a:lstStyle/>
          <a:p>
            <a:pPr marL="0" indent="0">
              <a:spcBef>
                <a:spcPts val="600"/>
              </a:spcBef>
              <a:buNone/>
            </a:pPr>
            <a:r>
              <a:rPr lang="en-US" sz="2900" dirty="0"/>
              <a:t>To add captions to a video:</a:t>
            </a:r>
          </a:p>
          <a:p>
            <a:pPr marL="514350" indent="-514350">
              <a:spcBef>
                <a:spcPts val="600"/>
              </a:spcBef>
              <a:buFont typeface="+mj-lt"/>
              <a:buAutoNum type="arabicPeriod"/>
            </a:pPr>
            <a:r>
              <a:rPr lang="en-US" sz="2900" dirty="0"/>
              <a:t>Click </a:t>
            </a:r>
            <a:r>
              <a:rPr lang="en-US" sz="2900" b="1" dirty="0"/>
              <a:t>Photo/Video </a:t>
            </a:r>
            <a:r>
              <a:rPr lang="en-US" sz="2900" dirty="0"/>
              <a:t>at the top of your timeline or News Feed.</a:t>
            </a:r>
          </a:p>
          <a:p>
            <a:pPr marL="514350" indent="-514350">
              <a:spcBef>
                <a:spcPts val="600"/>
              </a:spcBef>
              <a:buFont typeface="+mj-lt"/>
              <a:buAutoNum type="arabicPeriod"/>
            </a:pPr>
            <a:r>
              <a:rPr lang="en-US" sz="2900" b="1" dirty="0"/>
              <a:t>Choose a video </a:t>
            </a:r>
            <a:r>
              <a:rPr lang="en-US" sz="2900" dirty="0"/>
              <a:t>from your computer, then click </a:t>
            </a:r>
            <a:r>
              <a:rPr lang="en-US" sz="2900" b="1" dirty="0"/>
              <a:t>Post</a:t>
            </a:r>
            <a:r>
              <a:rPr lang="en-US" sz="2900" dirty="0"/>
              <a:t>.</a:t>
            </a:r>
          </a:p>
          <a:p>
            <a:pPr marL="514350" indent="-514350">
              <a:spcBef>
                <a:spcPts val="600"/>
              </a:spcBef>
              <a:buFont typeface="+mj-lt"/>
              <a:buAutoNum type="arabicPeriod"/>
            </a:pPr>
            <a:r>
              <a:rPr lang="en-US" sz="2900" dirty="0"/>
              <a:t>Facebook will </a:t>
            </a:r>
            <a:r>
              <a:rPr lang="en-US" sz="2900" b="1" dirty="0"/>
              <a:t>send a notification once the video is ready. </a:t>
            </a:r>
            <a:br>
              <a:rPr lang="en-US" sz="2900" dirty="0"/>
            </a:br>
            <a:r>
              <a:rPr lang="en-US" sz="2900" dirty="0"/>
              <a:t>Click the notification or the gray date and time at the top of the post on the News Feed or timeline.</a:t>
            </a:r>
          </a:p>
          <a:p>
            <a:pPr marL="514350" indent="-514350">
              <a:spcBef>
                <a:spcPts val="600"/>
              </a:spcBef>
              <a:buFont typeface="+mj-lt"/>
              <a:buAutoNum type="arabicPeriod"/>
            </a:pPr>
            <a:r>
              <a:rPr lang="en-US" sz="2900" dirty="0"/>
              <a:t>Click </a:t>
            </a:r>
            <a:r>
              <a:rPr lang="en-US" sz="2900" b="1" dirty="0"/>
              <a:t>More </a:t>
            </a:r>
            <a:r>
              <a:rPr lang="en-US" sz="2900" dirty="0"/>
              <a:t>in the top right and select </a:t>
            </a:r>
            <a:r>
              <a:rPr lang="en-US" sz="2900" b="1" dirty="0"/>
              <a:t>Edit</a:t>
            </a:r>
            <a:r>
              <a:rPr lang="en-US" sz="2900" dirty="0"/>
              <a:t> video.</a:t>
            </a:r>
          </a:p>
          <a:p>
            <a:pPr marL="514350" indent="-514350">
              <a:spcBef>
                <a:spcPts val="600"/>
              </a:spcBef>
              <a:buFont typeface="+mj-lt"/>
              <a:buAutoNum type="arabicPeriod"/>
            </a:pPr>
            <a:r>
              <a:rPr lang="en-US" sz="2900" dirty="0"/>
              <a:t>Click “</a:t>
            </a:r>
            <a:r>
              <a:rPr lang="en-US" sz="2900" b="1" dirty="0"/>
              <a:t>Choose File</a:t>
            </a:r>
            <a:r>
              <a:rPr lang="en-US" sz="2900" dirty="0"/>
              <a:t>” below “</a:t>
            </a:r>
            <a:r>
              <a:rPr lang="en-US" sz="2900" b="1" dirty="0"/>
              <a:t>Upload SRT files</a:t>
            </a:r>
            <a:r>
              <a:rPr lang="en-US" sz="2900" dirty="0"/>
              <a:t>” and select a .</a:t>
            </a:r>
            <a:r>
              <a:rPr lang="en-US" sz="2900" dirty="0" err="1"/>
              <a:t>srt</a:t>
            </a:r>
            <a:r>
              <a:rPr lang="en-US" sz="2900" dirty="0"/>
              <a:t> file from your computer.</a:t>
            </a:r>
          </a:p>
          <a:p>
            <a:pPr marL="514350" indent="-514350">
              <a:spcBef>
                <a:spcPts val="600"/>
              </a:spcBef>
              <a:buFont typeface="+mj-lt"/>
              <a:buAutoNum type="arabicPeriod"/>
            </a:pPr>
            <a:r>
              <a:rPr lang="en-US" sz="2900" dirty="0"/>
              <a:t>Click </a:t>
            </a:r>
            <a:r>
              <a:rPr lang="en-US" sz="2900" b="1" dirty="0"/>
              <a:t>Save</a:t>
            </a:r>
            <a:r>
              <a:rPr lang="en-US" sz="2900" dirty="0"/>
              <a:t>.</a:t>
            </a:r>
          </a:p>
          <a:p>
            <a:pPr marL="0" indent="0">
              <a:lnSpc>
                <a:spcPct val="70000"/>
              </a:lnSpc>
              <a:spcBef>
                <a:spcPts val="600"/>
              </a:spcBef>
              <a:buNone/>
            </a:pPr>
            <a:endParaRPr lang="en-US" sz="1800" dirty="0"/>
          </a:p>
          <a:p>
            <a:pPr marL="0" indent="0">
              <a:lnSpc>
                <a:spcPct val="70000"/>
              </a:lnSpc>
              <a:buNone/>
            </a:pPr>
            <a:endParaRPr lang="en-US" sz="1800" dirty="0"/>
          </a:p>
        </p:txBody>
      </p:sp>
      <p:sp>
        <p:nvSpPr>
          <p:cNvPr id="19" name="Content Placeholder 18">
            <a:extLst>
              <a:ext uri="{FF2B5EF4-FFF2-40B4-BE49-F238E27FC236}">
                <a16:creationId xmlns:a16="http://schemas.microsoft.com/office/drawing/2014/main" id="{7A44B497-B23E-4B95-B951-B513F7DA2A50}"/>
              </a:ext>
            </a:extLst>
          </p:cNvPr>
          <p:cNvSpPr>
            <a:spLocks noGrp="1"/>
          </p:cNvSpPr>
          <p:nvPr>
            <p:ph sz="half" idx="2"/>
          </p:nvPr>
        </p:nvSpPr>
        <p:spPr>
          <a:xfrm>
            <a:off x="6172199" y="1825625"/>
            <a:ext cx="5731625" cy="4351338"/>
          </a:xfrm>
        </p:spPr>
        <p:txBody>
          <a:bodyPr>
            <a:normAutofit fontScale="55000" lnSpcReduction="20000"/>
          </a:bodyPr>
          <a:lstStyle/>
          <a:p>
            <a:pPr marL="0" indent="0">
              <a:lnSpc>
                <a:spcPct val="70000"/>
              </a:lnSpc>
              <a:spcBef>
                <a:spcPts val="600"/>
              </a:spcBef>
              <a:buNone/>
            </a:pPr>
            <a:r>
              <a:rPr lang="en-US" sz="2900" dirty="0"/>
              <a:t>To add alt-text to photos:</a:t>
            </a:r>
          </a:p>
          <a:p>
            <a:pPr marL="342900" indent="-342900">
              <a:buFont typeface="+mj-lt"/>
              <a:buAutoNum type="arabicPeriod"/>
            </a:pPr>
            <a:r>
              <a:rPr lang="en-US" sz="2900" dirty="0"/>
              <a:t>Click </a:t>
            </a:r>
            <a:r>
              <a:rPr lang="en-US" sz="2900" b="1" dirty="0"/>
              <a:t>Photo/Video </a:t>
            </a:r>
            <a:r>
              <a:rPr lang="en-US" sz="2900" dirty="0"/>
              <a:t>at the top of your News Feed.</a:t>
            </a:r>
          </a:p>
          <a:p>
            <a:pPr marL="342900" indent="-342900">
              <a:buFont typeface="+mj-lt"/>
              <a:buAutoNum type="arabicPeriod"/>
            </a:pPr>
            <a:r>
              <a:rPr lang="en-US" sz="2900" dirty="0"/>
              <a:t>Select the photo you want to add, and select “Edit” (with a pencil icon).</a:t>
            </a:r>
          </a:p>
          <a:p>
            <a:pPr marL="342900" indent="-342900">
              <a:buFont typeface="+mj-lt"/>
              <a:buAutoNum type="arabicPeriod"/>
            </a:pPr>
            <a:r>
              <a:rPr lang="en-US" sz="2900" dirty="0"/>
              <a:t>The automatically generated text will be shown on the left side of your photo. Click </a:t>
            </a:r>
            <a:r>
              <a:rPr lang="en-US" sz="2900" b="1" dirty="0"/>
              <a:t>Override generated alt text </a:t>
            </a:r>
            <a:r>
              <a:rPr lang="en-US" sz="2900" dirty="0"/>
              <a:t>to edit it. </a:t>
            </a:r>
          </a:p>
          <a:p>
            <a:pPr marL="342900" indent="-342900">
              <a:buFont typeface="+mj-lt"/>
              <a:buAutoNum type="arabicPeriod"/>
            </a:pPr>
            <a:r>
              <a:rPr lang="en-US" sz="2900" dirty="0"/>
              <a:t>Write your alt text in the box. To change back to the automatically generated text, click </a:t>
            </a:r>
            <a:r>
              <a:rPr lang="en-US" sz="2900" b="1" dirty="0"/>
              <a:t>Clear</a:t>
            </a:r>
            <a:r>
              <a:rPr lang="en-US" sz="2900" dirty="0"/>
              <a:t>.</a:t>
            </a:r>
          </a:p>
          <a:p>
            <a:pPr marL="342900" indent="-342900">
              <a:buFont typeface="+mj-lt"/>
              <a:buAutoNum type="arabicPeriod"/>
            </a:pPr>
            <a:r>
              <a:rPr lang="en-US" sz="2900" dirty="0"/>
              <a:t>Click Save once you are done.</a:t>
            </a:r>
          </a:p>
          <a:p>
            <a:pPr marL="0" indent="0">
              <a:buNone/>
            </a:pPr>
            <a:r>
              <a:rPr lang="en-US" sz="2900" dirty="0"/>
              <a:t>To change the alt text of a photo after you've posted it:</a:t>
            </a:r>
          </a:p>
          <a:p>
            <a:pPr marL="342900" indent="-342900">
              <a:buFont typeface="+mj-lt"/>
              <a:buAutoNum type="arabicPeriod"/>
            </a:pPr>
            <a:r>
              <a:rPr lang="en-US" sz="2900" dirty="0"/>
              <a:t>Click the photo to open it. </a:t>
            </a:r>
          </a:p>
          <a:p>
            <a:pPr marL="342900" indent="-342900">
              <a:buFont typeface="+mj-lt"/>
              <a:buAutoNum type="arabicPeriod"/>
            </a:pPr>
            <a:r>
              <a:rPr lang="en-US" sz="2900" dirty="0"/>
              <a:t>Select the menu dots in the top right and select </a:t>
            </a:r>
            <a:r>
              <a:rPr lang="en-US" sz="2900" b="1" dirty="0"/>
              <a:t>Change Alt Text</a:t>
            </a:r>
            <a:r>
              <a:rPr lang="en-US" sz="2900" dirty="0"/>
              <a:t>. </a:t>
            </a:r>
          </a:p>
          <a:p>
            <a:pPr marL="342900" indent="-342900">
              <a:buFont typeface="+mj-lt"/>
              <a:buAutoNum type="arabicPeriod"/>
            </a:pPr>
            <a:r>
              <a:rPr lang="en-US" sz="2900" dirty="0"/>
              <a:t>Click </a:t>
            </a:r>
            <a:r>
              <a:rPr lang="en-US" sz="2900" b="1" dirty="0"/>
              <a:t>Override generated alt text </a:t>
            </a:r>
            <a:r>
              <a:rPr lang="en-US" sz="2900" dirty="0"/>
              <a:t>or change the alt text in the text box. You can also click </a:t>
            </a:r>
            <a:r>
              <a:rPr lang="en-US" sz="2900" b="1" dirty="0"/>
              <a:t>Clear </a:t>
            </a:r>
            <a:r>
              <a:rPr lang="en-US" sz="2900" dirty="0"/>
              <a:t>to change your edited alt text back to the automatically generated text.</a:t>
            </a:r>
          </a:p>
          <a:p>
            <a:pPr marL="342900" indent="-342900">
              <a:buFont typeface="+mj-lt"/>
              <a:buAutoNum type="arabicPeriod"/>
            </a:pPr>
            <a:r>
              <a:rPr lang="en-US" sz="2900" dirty="0"/>
              <a:t>Click Save once you are done.</a:t>
            </a:r>
          </a:p>
          <a:p>
            <a:endParaRPr lang="en-US" dirty="0"/>
          </a:p>
        </p:txBody>
      </p:sp>
      <p:sp>
        <p:nvSpPr>
          <p:cNvPr id="2" name="Slide Number Placeholder 1">
            <a:extLst>
              <a:ext uri="{FF2B5EF4-FFF2-40B4-BE49-F238E27FC236}">
                <a16:creationId xmlns:a16="http://schemas.microsoft.com/office/drawing/2014/main" id="{8E8EB1B4-AF7B-4457-912B-17A192C6A0AA}"/>
              </a:ext>
            </a:extLst>
          </p:cNvPr>
          <p:cNvSpPr>
            <a:spLocks noGrp="1"/>
          </p:cNvSpPr>
          <p:nvPr>
            <p:ph type="sldNum" sz="quarter" idx="12"/>
          </p:nvPr>
        </p:nvSpPr>
        <p:spPr/>
        <p:txBody>
          <a:bodyPr/>
          <a:lstStyle/>
          <a:p>
            <a:fld id="{330EA680-D336-4FF7-8B7A-9848BB0A1C32}" type="slidenum">
              <a:rPr lang="en-US" smtClean="0"/>
              <a:t>22</a:t>
            </a:fld>
            <a:endParaRPr lang="en-US"/>
          </a:p>
        </p:txBody>
      </p:sp>
      <p:sp>
        <p:nvSpPr>
          <p:cNvPr id="8" name="Content Placeholder 4">
            <a:extLst>
              <a:ext uri="{FF2B5EF4-FFF2-40B4-BE49-F238E27FC236}">
                <a16:creationId xmlns:a16="http://schemas.microsoft.com/office/drawing/2014/main" id="{D2F673E9-508A-4EFA-8080-10CB902437B8}"/>
              </a:ext>
            </a:extLst>
          </p:cNvPr>
          <p:cNvSpPr txBox="1">
            <a:spLocks/>
          </p:cNvSpPr>
          <p:nvPr/>
        </p:nvSpPr>
        <p:spPr>
          <a:xfrm>
            <a:off x="838200" y="4581842"/>
            <a:ext cx="5181600" cy="1595121"/>
          </a:xfrm>
          <a:prstGeom prst="rect">
            <a:avLst/>
          </a:prstGeom>
          <a:solidFill>
            <a:schemeClr val="dk1">
              <a:alpha val="50000"/>
            </a:schemeClr>
          </a:solidFill>
          <a:ln>
            <a:noFill/>
          </a:ln>
          <a:effectLst/>
        </p:spPr>
        <p:txBody>
          <a:bodyPr vert="horz" lIns="91440" tIns="45720" rIns="91440" bIns="45720" numCol="1" rtlCol="0">
            <a:normAutofit/>
          </a:bodyPr>
          <a:lstStyle>
            <a:lvl1pPr marL="228600" indent="-228600" algn="l" defTabSz="914400" rtl="0" eaLnBrk="1" latinLnBrk="0" hangingPunct="1">
              <a:lnSpc>
                <a:spcPct val="90000"/>
              </a:lnSpc>
              <a:spcBef>
                <a:spcPts val="1000"/>
              </a:spcBef>
              <a:buClr>
                <a:srgbClr val="C972F8"/>
              </a:buClr>
              <a:buFont typeface="Wingdings" panose="05000000000000000000" pitchFamily="2" charset="2"/>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rgbClr val="C972F8"/>
              </a:buClr>
              <a:buFont typeface="Wingdings" panose="05000000000000000000" pitchFamily="2" charset="2"/>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rgbClr val="C972F8"/>
              </a:buClr>
              <a:buFont typeface="Wingdings" panose="05000000000000000000" pitchFamily="2" charset="2"/>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spcBef>
                <a:spcPts val="600"/>
              </a:spcBef>
              <a:buNone/>
            </a:pPr>
            <a:r>
              <a:rPr lang="en-US" sz="2900" dirty="0"/>
              <a:t>To read more or revisit this, visit </a:t>
            </a:r>
            <a:r>
              <a:rPr lang="en-US" sz="2900" b="1" dirty="0">
                <a:hlinkClick r:id="rId2"/>
              </a:rPr>
              <a:t>Facebook’s Accessibility Center.</a:t>
            </a:r>
            <a:endParaRPr lang="en-US" sz="2900" b="1" dirty="0"/>
          </a:p>
          <a:p>
            <a:pPr marL="0" indent="0">
              <a:lnSpc>
                <a:spcPct val="70000"/>
              </a:lnSpc>
              <a:spcBef>
                <a:spcPts val="600"/>
              </a:spcBef>
              <a:buFont typeface="Wingdings" panose="05000000000000000000" pitchFamily="2" charset="2"/>
              <a:buNone/>
            </a:pPr>
            <a:endParaRPr lang="en-US" sz="1800" dirty="0"/>
          </a:p>
          <a:p>
            <a:pPr marL="0" indent="0">
              <a:lnSpc>
                <a:spcPct val="70000"/>
              </a:lnSpc>
              <a:buFont typeface="Wingdings" panose="05000000000000000000" pitchFamily="2" charset="2"/>
              <a:buNone/>
            </a:pPr>
            <a:endParaRPr lang="en-US" sz="1800" dirty="0"/>
          </a:p>
        </p:txBody>
      </p:sp>
      <p:sp>
        <p:nvSpPr>
          <p:cNvPr id="3" name="Date Placeholder 2">
            <a:extLst>
              <a:ext uri="{FF2B5EF4-FFF2-40B4-BE49-F238E27FC236}">
                <a16:creationId xmlns:a16="http://schemas.microsoft.com/office/drawing/2014/main" id="{05D108B8-EFD5-6AFB-B8C9-FA0BC7F6794B}"/>
              </a:ext>
            </a:extLst>
          </p:cNvPr>
          <p:cNvSpPr>
            <a:spLocks noGrp="1"/>
          </p:cNvSpPr>
          <p:nvPr>
            <p:ph type="dt" sz="half" idx="10"/>
          </p:nvPr>
        </p:nvSpPr>
        <p:spPr/>
        <p:txBody>
          <a:bodyPr/>
          <a:lstStyle/>
          <a:p>
            <a:fld id="{33F7E517-6CA4-4064-85D3-C2D84D56C263}" type="datetime1">
              <a:rPr lang="en-US" smtClean="0"/>
              <a:t>10/26/2022</a:t>
            </a:fld>
            <a:endParaRPr lang="en-US"/>
          </a:p>
        </p:txBody>
      </p:sp>
    </p:spTree>
    <p:extLst>
      <p:ext uri="{BB962C8B-B14F-4D97-AF65-F5344CB8AC3E}">
        <p14:creationId xmlns:p14="http://schemas.microsoft.com/office/powerpoint/2010/main" val="380267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Facebook Warnings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p:txBody>
          <a:bodyPr/>
          <a:lstStyle/>
          <a:p>
            <a:r>
              <a:rPr lang="en-US" dirty="0"/>
              <a:t>Facebook will automatically generate alt text, but it is often poor quality and may not properly represent a photo (computers aren’t very smart).</a:t>
            </a:r>
          </a:p>
          <a:p>
            <a:r>
              <a:rPr lang="en-US" dirty="0"/>
              <a:t>Similarly, don’t rely on </a:t>
            </a:r>
            <a:r>
              <a:rPr lang="en-US" dirty="0" err="1"/>
              <a:t>autocaptions</a:t>
            </a:r>
            <a:r>
              <a:rPr lang="en-US" dirty="0"/>
              <a:t> generated by Facebook – they are likely to have so many mistakes so as to be unusable (affectionately called “</a:t>
            </a:r>
            <a:r>
              <a:rPr lang="en-US" dirty="0" err="1">
                <a:hlinkClick r:id="rId2"/>
              </a:rPr>
              <a:t>craptions</a:t>
            </a:r>
            <a:r>
              <a:rPr lang="en-US" dirty="0"/>
              <a:t>”).</a:t>
            </a:r>
          </a:p>
          <a:p>
            <a:endParaRPr lang="en-US" dirty="0"/>
          </a:p>
          <a:p>
            <a:pPr marL="0" indent="0">
              <a:buNone/>
            </a:pP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8E8EB1B4-AF7B-4457-912B-17A192C6A0AA}"/>
              </a:ext>
            </a:extLst>
          </p:cNvPr>
          <p:cNvSpPr>
            <a:spLocks noGrp="1"/>
          </p:cNvSpPr>
          <p:nvPr>
            <p:ph type="sldNum" sz="quarter" idx="12"/>
          </p:nvPr>
        </p:nvSpPr>
        <p:spPr/>
        <p:txBody>
          <a:bodyPr/>
          <a:lstStyle/>
          <a:p>
            <a:fld id="{330EA680-D336-4FF7-8B7A-9848BB0A1C32}" type="slidenum">
              <a:rPr lang="en-US" smtClean="0"/>
              <a:t>23</a:t>
            </a:fld>
            <a:endParaRPr lang="en-US"/>
          </a:p>
        </p:txBody>
      </p:sp>
      <p:sp>
        <p:nvSpPr>
          <p:cNvPr id="3" name="Date Placeholder 2">
            <a:extLst>
              <a:ext uri="{FF2B5EF4-FFF2-40B4-BE49-F238E27FC236}">
                <a16:creationId xmlns:a16="http://schemas.microsoft.com/office/drawing/2014/main" id="{528FC169-8E76-038B-C1DD-56B9B6FFF6C3}"/>
              </a:ext>
            </a:extLst>
          </p:cNvPr>
          <p:cNvSpPr>
            <a:spLocks noGrp="1"/>
          </p:cNvSpPr>
          <p:nvPr>
            <p:ph type="dt" sz="half" idx="10"/>
          </p:nvPr>
        </p:nvSpPr>
        <p:spPr/>
        <p:txBody>
          <a:bodyPr/>
          <a:lstStyle/>
          <a:p>
            <a:fld id="{201CAE18-6169-422C-B26D-4273EB9FF70F}" type="datetime1">
              <a:rPr lang="en-US" smtClean="0"/>
              <a:t>10/26/2022</a:t>
            </a:fld>
            <a:endParaRPr lang="en-US"/>
          </a:p>
        </p:txBody>
      </p:sp>
      <p:sp>
        <p:nvSpPr>
          <p:cNvPr id="6" name="Footer Placeholder 5">
            <a:extLst>
              <a:ext uri="{FF2B5EF4-FFF2-40B4-BE49-F238E27FC236}">
                <a16:creationId xmlns:a16="http://schemas.microsoft.com/office/drawing/2014/main" id="{C374ADEC-6BA6-AC4C-8CD6-412AAD4A8262}"/>
              </a:ext>
            </a:extLst>
          </p:cNvPr>
          <p:cNvSpPr>
            <a:spLocks noGrp="1"/>
          </p:cNvSpPr>
          <p:nvPr>
            <p:ph type="ftr" sz="quarter" idx="11"/>
          </p:nvPr>
        </p:nvSpPr>
        <p:spPr/>
        <p:txBody>
          <a:bodyPr/>
          <a:lstStyle/>
          <a:p>
            <a:r>
              <a:rPr lang="en-US" dirty="0"/>
              <a:t>h/t Rikki Poynter for "</a:t>
            </a:r>
            <a:r>
              <a:rPr lang="en-US" dirty="0" err="1"/>
              <a:t>craptions</a:t>
            </a:r>
            <a:r>
              <a:rPr lang="en-US" dirty="0"/>
              <a:t>"</a:t>
            </a:r>
          </a:p>
        </p:txBody>
      </p:sp>
    </p:spTree>
    <p:extLst>
      <p:ext uri="{BB962C8B-B14F-4D97-AF65-F5344CB8AC3E}">
        <p14:creationId xmlns:p14="http://schemas.microsoft.com/office/powerpoint/2010/main" val="1641584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a:t>Instagram</a:t>
            </a:r>
          </a:p>
        </p:txBody>
      </p:sp>
      <p:sp>
        <p:nvSpPr>
          <p:cNvPr id="5" name="Text Placeholder 4">
            <a:extLst>
              <a:ext uri="{FF2B5EF4-FFF2-40B4-BE49-F238E27FC236}">
                <a16:creationId xmlns:a16="http://schemas.microsoft.com/office/drawing/2014/main" id="{7FDB43E6-B2ED-422E-95FB-6B56F0F73199}"/>
              </a:ext>
            </a:extLst>
          </p:cNvPr>
          <p:cNvSpPr>
            <a:spLocks noGrp="1"/>
          </p:cNvSpPr>
          <p:nvPr>
            <p:ph type="body" idx="1"/>
          </p:nvPr>
        </p:nvSpPr>
        <p:spPr/>
        <p:txBody>
          <a:bodyPr/>
          <a:lstStyle/>
          <a:p>
            <a:endParaRPr lang="en-US"/>
          </a:p>
        </p:txBody>
      </p:sp>
      <p:pic>
        <p:nvPicPr>
          <p:cNvPr id="11" name="Picture 10">
            <a:extLst>
              <a:ext uri="{FF2B5EF4-FFF2-40B4-BE49-F238E27FC236}">
                <a16:creationId xmlns:a16="http://schemas.microsoft.com/office/drawing/2014/main" id="{141AD29E-68FB-42E7-A1B3-2A931A7B3D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37597" y="205959"/>
            <a:ext cx="2930147" cy="2930147"/>
          </a:xfrm>
          <a:prstGeom prst="rect">
            <a:avLst/>
          </a:prstGeom>
        </p:spPr>
      </p:pic>
      <p:sp>
        <p:nvSpPr>
          <p:cNvPr id="2" name="Slide Number Placeholder 1">
            <a:extLst>
              <a:ext uri="{FF2B5EF4-FFF2-40B4-BE49-F238E27FC236}">
                <a16:creationId xmlns:a16="http://schemas.microsoft.com/office/drawing/2014/main" id="{616FE5DC-02B0-42BB-AE11-6B32E7BA6E44}"/>
              </a:ext>
            </a:extLst>
          </p:cNvPr>
          <p:cNvSpPr>
            <a:spLocks noGrp="1"/>
          </p:cNvSpPr>
          <p:nvPr>
            <p:ph type="sldNum" sz="quarter" idx="12"/>
          </p:nvPr>
        </p:nvSpPr>
        <p:spPr/>
        <p:txBody>
          <a:bodyPr/>
          <a:lstStyle/>
          <a:p>
            <a:fld id="{330EA680-D336-4FF7-8B7A-9848BB0A1C32}" type="slidenum">
              <a:rPr lang="en-US" smtClean="0"/>
              <a:t>24</a:t>
            </a:fld>
            <a:endParaRPr lang="en-US"/>
          </a:p>
        </p:txBody>
      </p:sp>
      <p:sp>
        <p:nvSpPr>
          <p:cNvPr id="3" name="Date Placeholder 2">
            <a:extLst>
              <a:ext uri="{FF2B5EF4-FFF2-40B4-BE49-F238E27FC236}">
                <a16:creationId xmlns:a16="http://schemas.microsoft.com/office/drawing/2014/main" id="{0F011EE1-B442-176B-B798-0F5E451E5BBE}"/>
              </a:ext>
            </a:extLst>
          </p:cNvPr>
          <p:cNvSpPr>
            <a:spLocks noGrp="1"/>
          </p:cNvSpPr>
          <p:nvPr>
            <p:ph type="dt" sz="half" idx="10"/>
          </p:nvPr>
        </p:nvSpPr>
        <p:spPr/>
        <p:txBody>
          <a:bodyPr/>
          <a:lstStyle/>
          <a:p>
            <a:fld id="{1B9ABB75-CFE8-4C1B-BB3A-011FCBA7FA42}" type="datetime1">
              <a:rPr lang="en-US" smtClean="0"/>
              <a:t>10/26/2022</a:t>
            </a:fld>
            <a:endParaRPr lang="en-US"/>
          </a:p>
        </p:txBody>
      </p:sp>
    </p:spTree>
    <p:extLst>
      <p:ext uri="{BB962C8B-B14F-4D97-AF65-F5344CB8AC3E}">
        <p14:creationId xmlns:p14="http://schemas.microsoft.com/office/powerpoint/2010/main" val="490971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Instagram Best Practices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p:txBody>
          <a:bodyPr/>
          <a:lstStyle/>
          <a:p>
            <a:pPr marL="0" indent="0">
              <a:buNone/>
            </a:pPr>
            <a:r>
              <a:rPr lang="en-US" dirty="0"/>
              <a:t>As Instagram is focused on photos, you’ll really be flexing your alt-text skills! You’ll find these options under the “Advanced Settings” button on your new post.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02EFAEF6-A50B-45E5-A2C8-84DD56403347}"/>
              </a:ext>
            </a:extLst>
          </p:cNvPr>
          <p:cNvSpPr>
            <a:spLocks noGrp="1"/>
          </p:cNvSpPr>
          <p:nvPr>
            <p:ph type="sldNum" sz="quarter" idx="12"/>
          </p:nvPr>
        </p:nvSpPr>
        <p:spPr/>
        <p:txBody>
          <a:bodyPr/>
          <a:lstStyle/>
          <a:p>
            <a:fld id="{330EA680-D336-4FF7-8B7A-9848BB0A1C32}" type="slidenum">
              <a:rPr lang="en-US" smtClean="0"/>
              <a:t>25</a:t>
            </a:fld>
            <a:endParaRPr lang="en-US"/>
          </a:p>
        </p:txBody>
      </p:sp>
      <p:pic>
        <p:nvPicPr>
          <p:cNvPr id="6" name="Picture 5" descr="Instagram demo GUI showing the process to add alt text">
            <a:extLst>
              <a:ext uri="{FF2B5EF4-FFF2-40B4-BE49-F238E27FC236}">
                <a16:creationId xmlns:a16="http://schemas.microsoft.com/office/drawing/2014/main" id="{31C223FB-17D3-4E53-A9E4-47BA7CA79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636" y="3121592"/>
            <a:ext cx="7248728" cy="3190308"/>
          </a:xfrm>
          <a:prstGeom prst="rect">
            <a:avLst/>
          </a:prstGeom>
        </p:spPr>
      </p:pic>
      <p:sp>
        <p:nvSpPr>
          <p:cNvPr id="3" name="Date Placeholder 2">
            <a:extLst>
              <a:ext uri="{FF2B5EF4-FFF2-40B4-BE49-F238E27FC236}">
                <a16:creationId xmlns:a16="http://schemas.microsoft.com/office/drawing/2014/main" id="{550E58D5-423F-3132-0ECA-3827D78CC248}"/>
              </a:ext>
            </a:extLst>
          </p:cNvPr>
          <p:cNvSpPr>
            <a:spLocks noGrp="1"/>
          </p:cNvSpPr>
          <p:nvPr>
            <p:ph type="dt" sz="half" idx="10"/>
          </p:nvPr>
        </p:nvSpPr>
        <p:spPr/>
        <p:txBody>
          <a:bodyPr/>
          <a:lstStyle/>
          <a:p>
            <a:fld id="{D94232E0-15A0-4BC9-8EE7-087025A3C44C}" type="datetime1">
              <a:rPr lang="en-US" smtClean="0"/>
              <a:t>10/26/2022</a:t>
            </a:fld>
            <a:endParaRPr lang="en-US"/>
          </a:p>
        </p:txBody>
      </p:sp>
      <p:sp>
        <p:nvSpPr>
          <p:cNvPr id="7" name="Footer Placeholder 6">
            <a:extLst>
              <a:ext uri="{FF2B5EF4-FFF2-40B4-BE49-F238E27FC236}">
                <a16:creationId xmlns:a16="http://schemas.microsoft.com/office/drawing/2014/main" id="{81972983-96C7-E543-FEB4-338869DD008B}"/>
              </a:ext>
            </a:extLst>
          </p:cNvPr>
          <p:cNvSpPr>
            <a:spLocks noGrp="1"/>
          </p:cNvSpPr>
          <p:nvPr>
            <p:ph type="ftr" sz="quarter" idx="11"/>
          </p:nvPr>
        </p:nvSpPr>
        <p:spPr/>
        <p:txBody>
          <a:bodyPr/>
          <a:lstStyle/>
          <a:p>
            <a:r>
              <a:rPr lang="en-US"/>
              <a:t>Photo via Instagram</a:t>
            </a:r>
          </a:p>
        </p:txBody>
      </p:sp>
    </p:spTree>
    <p:extLst>
      <p:ext uri="{BB962C8B-B14F-4D97-AF65-F5344CB8AC3E}">
        <p14:creationId xmlns:p14="http://schemas.microsoft.com/office/powerpoint/2010/main" val="259603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Instagram Best Practices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p:txBody>
          <a:bodyPr>
            <a:normAutofit fontScale="92500" lnSpcReduction="10000"/>
          </a:bodyPr>
          <a:lstStyle/>
          <a:p>
            <a:pPr marL="0" indent="0">
              <a:buNone/>
            </a:pPr>
            <a:r>
              <a:rPr lang="en-US" dirty="0"/>
              <a:t>When writing your alt text, think about:</a:t>
            </a:r>
          </a:p>
          <a:p>
            <a:r>
              <a:rPr lang="en-US" dirty="0"/>
              <a:t>What is in your photo that you want someone to see?</a:t>
            </a:r>
          </a:p>
          <a:p>
            <a:r>
              <a:rPr lang="en-US" dirty="0"/>
              <a:t>Why is that photo important, especially in relation to your text caption?</a:t>
            </a:r>
          </a:p>
          <a:p>
            <a:r>
              <a:rPr lang="en-US" dirty="0"/>
              <a:t>Is there anything included in your photo, relevant to its context, that is NOT in your caption?</a:t>
            </a:r>
          </a:p>
          <a:p>
            <a:pPr marL="0" indent="0">
              <a:buNone/>
            </a:pPr>
            <a:r>
              <a:rPr lang="en-US" dirty="0"/>
              <a:t>Instagram is more limited and visual in many ways, so think carefully!</a:t>
            </a:r>
          </a:p>
          <a:p>
            <a:pPr marL="0" indent="0">
              <a:buNone/>
            </a:pPr>
            <a:r>
              <a:rPr lang="en-US" b="1" dirty="0">
                <a:solidFill>
                  <a:srgbClr val="C972F8"/>
                </a:solidFill>
              </a:rPr>
              <a:t>!</a:t>
            </a:r>
            <a:r>
              <a:rPr lang="en-US" dirty="0"/>
              <a:t> Consider linking someone to a more usable listing – like a Facebook event post, a Tweet, or providing a Google doc etc. – if you have lots of information to convey.</a:t>
            </a:r>
          </a:p>
          <a:p>
            <a:pPr marL="0" indent="0">
              <a:buNone/>
            </a:pPr>
            <a:r>
              <a:rPr lang="en-US" sz="2800" dirty="0"/>
              <a:t>To revisit the required steps, see </a:t>
            </a:r>
            <a:r>
              <a:rPr lang="en-US" sz="2800" b="1" dirty="0">
                <a:hlinkClick r:id="rId2"/>
              </a:rPr>
              <a:t>Instagram’s Alt-text Help</a:t>
            </a:r>
            <a:r>
              <a:rPr lang="en-US" sz="2800" b="1" dirty="0"/>
              <a:t>.</a:t>
            </a:r>
          </a:p>
          <a:p>
            <a:pPr marL="0" indent="0">
              <a:buNone/>
            </a:pPr>
            <a:endParaRPr lang="en-US" dirty="0"/>
          </a:p>
        </p:txBody>
      </p:sp>
      <p:sp>
        <p:nvSpPr>
          <p:cNvPr id="2" name="Slide Number Placeholder 1">
            <a:extLst>
              <a:ext uri="{FF2B5EF4-FFF2-40B4-BE49-F238E27FC236}">
                <a16:creationId xmlns:a16="http://schemas.microsoft.com/office/drawing/2014/main" id="{02EFAEF6-A50B-45E5-A2C8-84DD56403347}"/>
              </a:ext>
            </a:extLst>
          </p:cNvPr>
          <p:cNvSpPr>
            <a:spLocks noGrp="1"/>
          </p:cNvSpPr>
          <p:nvPr>
            <p:ph type="sldNum" sz="quarter" idx="12"/>
          </p:nvPr>
        </p:nvSpPr>
        <p:spPr/>
        <p:txBody>
          <a:bodyPr/>
          <a:lstStyle/>
          <a:p>
            <a:fld id="{330EA680-D336-4FF7-8B7A-9848BB0A1C32}" type="slidenum">
              <a:rPr lang="en-US" smtClean="0"/>
              <a:t>26</a:t>
            </a:fld>
            <a:endParaRPr lang="en-US"/>
          </a:p>
        </p:txBody>
      </p:sp>
      <p:sp>
        <p:nvSpPr>
          <p:cNvPr id="3" name="Date Placeholder 2">
            <a:extLst>
              <a:ext uri="{FF2B5EF4-FFF2-40B4-BE49-F238E27FC236}">
                <a16:creationId xmlns:a16="http://schemas.microsoft.com/office/drawing/2014/main" id="{DBCFBDDE-0887-4B28-C5DA-FD5799C6C0F0}"/>
              </a:ext>
            </a:extLst>
          </p:cNvPr>
          <p:cNvSpPr>
            <a:spLocks noGrp="1"/>
          </p:cNvSpPr>
          <p:nvPr>
            <p:ph type="dt" sz="half" idx="10"/>
          </p:nvPr>
        </p:nvSpPr>
        <p:spPr/>
        <p:txBody>
          <a:bodyPr/>
          <a:lstStyle/>
          <a:p>
            <a:fld id="{28369E99-4718-4E10-B7DB-A100DF090A29}" type="datetime1">
              <a:rPr lang="en-US" smtClean="0"/>
              <a:t>10/26/2022</a:t>
            </a:fld>
            <a:endParaRPr lang="en-US"/>
          </a:p>
        </p:txBody>
      </p:sp>
    </p:spTree>
    <p:extLst>
      <p:ext uri="{BB962C8B-B14F-4D97-AF65-F5344CB8AC3E}">
        <p14:creationId xmlns:p14="http://schemas.microsoft.com/office/powerpoint/2010/main" val="1246106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a:t>YouTube</a:t>
            </a:r>
          </a:p>
        </p:txBody>
      </p:sp>
      <p:sp>
        <p:nvSpPr>
          <p:cNvPr id="5" name="Text Placeholder 4">
            <a:extLst>
              <a:ext uri="{FF2B5EF4-FFF2-40B4-BE49-F238E27FC236}">
                <a16:creationId xmlns:a16="http://schemas.microsoft.com/office/drawing/2014/main" id="{7FDB43E6-B2ED-422E-95FB-6B56F0F73199}"/>
              </a:ext>
            </a:extLst>
          </p:cNvPr>
          <p:cNvSpPr>
            <a:spLocks noGrp="1"/>
          </p:cNvSpPr>
          <p:nvPr>
            <p:ph type="body" idx="1"/>
          </p:nvPr>
        </p:nvSpPr>
        <p:spPr/>
        <p:txBody>
          <a:bodyPr/>
          <a:lstStyle/>
          <a:p>
            <a:endParaRPr lang="en-US"/>
          </a:p>
        </p:txBody>
      </p:sp>
      <p:pic>
        <p:nvPicPr>
          <p:cNvPr id="11" name="Picture 10">
            <a:extLst>
              <a:ext uri="{FF2B5EF4-FFF2-40B4-BE49-F238E27FC236}">
                <a16:creationId xmlns:a16="http://schemas.microsoft.com/office/drawing/2014/main" id="{141AD29E-68FB-42E7-A1B3-2A931A7B3D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185200" y="321012"/>
            <a:ext cx="4223896" cy="2373549"/>
          </a:xfrm>
          <a:prstGeom prst="rect">
            <a:avLst/>
          </a:prstGeom>
        </p:spPr>
      </p:pic>
      <p:sp>
        <p:nvSpPr>
          <p:cNvPr id="2" name="Slide Number Placeholder 1">
            <a:extLst>
              <a:ext uri="{FF2B5EF4-FFF2-40B4-BE49-F238E27FC236}">
                <a16:creationId xmlns:a16="http://schemas.microsoft.com/office/drawing/2014/main" id="{D6112307-23BD-479C-84AE-7175AB087F84}"/>
              </a:ext>
            </a:extLst>
          </p:cNvPr>
          <p:cNvSpPr>
            <a:spLocks noGrp="1"/>
          </p:cNvSpPr>
          <p:nvPr>
            <p:ph type="sldNum" sz="quarter" idx="12"/>
          </p:nvPr>
        </p:nvSpPr>
        <p:spPr/>
        <p:txBody>
          <a:bodyPr/>
          <a:lstStyle/>
          <a:p>
            <a:fld id="{330EA680-D336-4FF7-8B7A-9848BB0A1C32}" type="slidenum">
              <a:rPr lang="en-US" smtClean="0"/>
              <a:t>27</a:t>
            </a:fld>
            <a:endParaRPr lang="en-US"/>
          </a:p>
        </p:txBody>
      </p:sp>
      <p:sp>
        <p:nvSpPr>
          <p:cNvPr id="3" name="Date Placeholder 2">
            <a:extLst>
              <a:ext uri="{FF2B5EF4-FFF2-40B4-BE49-F238E27FC236}">
                <a16:creationId xmlns:a16="http://schemas.microsoft.com/office/drawing/2014/main" id="{2A5F514B-DCCF-EBAF-3B70-8FA3513696CC}"/>
              </a:ext>
            </a:extLst>
          </p:cNvPr>
          <p:cNvSpPr>
            <a:spLocks noGrp="1"/>
          </p:cNvSpPr>
          <p:nvPr>
            <p:ph type="dt" sz="half" idx="10"/>
          </p:nvPr>
        </p:nvSpPr>
        <p:spPr/>
        <p:txBody>
          <a:bodyPr/>
          <a:lstStyle/>
          <a:p>
            <a:fld id="{743681D7-36FE-4D10-8134-B6F52B5007FE}" type="datetime1">
              <a:rPr lang="en-US" smtClean="0"/>
              <a:t>10/26/2022</a:t>
            </a:fld>
            <a:endParaRPr lang="en-US"/>
          </a:p>
        </p:txBody>
      </p:sp>
    </p:spTree>
    <p:extLst>
      <p:ext uri="{BB962C8B-B14F-4D97-AF65-F5344CB8AC3E}">
        <p14:creationId xmlns:p14="http://schemas.microsoft.com/office/powerpoint/2010/main" val="74521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YouTube Best Practices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a:xfrm>
            <a:off x="838200" y="1774824"/>
            <a:ext cx="10515600" cy="4759733"/>
          </a:xfrm>
        </p:spPr>
        <p:txBody>
          <a:bodyPr>
            <a:normAutofit fontScale="85000" lnSpcReduction="20000"/>
          </a:bodyPr>
          <a:lstStyle/>
          <a:p>
            <a:pPr marL="0" indent="0">
              <a:buNone/>
            </a:pPr>
            <a:r>
              <a:rPr lang="en-US" dirty="0"/>
              <a:t>Think of the “YouTube” section more as a “video” section. Some specific considerations to be aware of: </a:t>
            </a:r>
          </a:p>
          <a:p>
            <a:r>
              <a:rPr lang="en-US" dirty="0"/>
              <a:t>Your videos need to be properly captioned. This does not include </a:t>
            </a:r>
            <a:r>
              <a:rPr lang="en-US" dirty="0" err="1"/>
              <a:t>autocaptioning</a:t>
            </a:r>
            <a:r>
              <a:rPr lang="en-US" dirty="0"/>
              <a:t> (its accuracy is not acceptable). However, </a:t>
            </a:r>
            <a:r>
              <a:rPr lang="en-US" dirty="0" err="1"/>
              <a:t>autocaptioning</a:t>
            </a:r>
            <a:r>
              <a:rPr lang="en-US" dirty="0"/>
              <a:t> is a good place to </a:t>
            </a:r>
            <a:r>
              <a:rPr lang="en-US" i="1" dirty="0"/>
              <a:t>start</a:t>
            </a:r>
            <a:r>
              <a:rPr lang="en-US" dirty="0"/>
              <a:t>.</a:t>
            </a:r>
          </a:p>
          <a:p>
            <a:r>
              <a:rPr lang="en-US" dirty="0"/>
              <a:t>Your videos need to have an </a:t>
            </a:r>
            <a:r>
              <a:rPr lang="en-US" dirty="0">
                <a:hlinkClick r:id="rId2"/>
              </a:rPr>
              <a:t>audio description</a:t>
            </a:r>
            <a:r>
              <a:rPr lang="en-US" dirty="0"/>
              <a:t>. Some examples of this include a </a:t>
            </a:r>
            <a:r>
              <a:rPr lang="en-US" dirty="0">
                <a:hlinkClick r:id="rId3"/>
              </a:rPr>
              <a:t>trailer for Frozen</a:t>
            </a:r>
            <a:r>
              <a:rPr lang="en-US" dirty="0"/>
              <a:t>, </a:t>
            </a:r>
            <a:r>
              <a:rPr lang="en-US" dirty="0">
                <a:hlinkClick r:id="rId3"/>
              </a:rPr>
              <a:t>Harry Potter 7</a:t>
            </a:r>
            <a:r>
              <a:rPr lang="en-US" dirty="0"/>
              <a:t>, </a:t>
            </a:r>
            <a:r>
              <a:rPr lang="en-US" dirty="0">
                <a:hlinkClick r:id="rId4"/>
              </a:rPr>
              <a:t>video game</a:t>
            </a:r>
            <a:r>
              <a:rPr lang="en-US" dirty="0"/>
              <a:t> </a:t>
            </a:r>
            <a:r>
              <a:rPr lang="en-US" dirty="0">
                <a:hlinkClick r:id="rId5"/>
              </a:rPr>
              <a:t>trailers</a:t>
            </a:r>
            <a:r>
              <a:rPr lang="en-US" dirty="0"/>
              <a:t>, and many current movies and shows on Netflix.</a:t>
            </a:r>
          </a:p>
          <a:p>
            <a:pPr lvl="1"/>
            <a:r>
              <a:rPr lang="en-US" dirty="0"/>
              <a:t>Note: YouTube currently does not allow for videos with multiple audio tracks. Many orgs and creators that do AD often upload both a version with and without it, labelling the AD version with [AD] or #AudioDescription in the title. The need for this may vary.</a:t>
            </a:r>
          </a:p>
          <a:p>
            <a:r>
              <a:rPr lang="en-US" dirty="0"/>
              <a:t>Captioning is provided for any live event.</a:t>
            </a:r>
          </a:p>
          <a:p>
            <a:r>
              <a:rPr lang="en-US" dirty="0"/>
              <a:t>More specifics for each of the above are in </a:t>
            </a:r>
            <a:r>
              <a:rPr lang="en-US" dirty="0">
                <a:hlinkClick r:id="rId6"/>
              </a:rPr>
              <a:t>WCAG by following the Understanding</a:t>
            </a:r>
            <a:r>
              <a:rPr lang="en-US" dirty="0"/>
              <a:t> [Success Criteria name] links.</a:t>
            </a:r>
          </a:p>
          <a:p>
            <a:r>
              <a:rPr lang="en-US" dirty="0"/>
              <a:t>These considerations generally do not apply IF the audio/video is an alternative for text-based media AND it is clearly marked as such to a user.</a:t>
            </a:r>
          </a:p>
          <a:p>
            <a:endParaRPr lang="en-US" dirty="0"/>
          </a:p>
        </p:txBody>
      </p:sp>
      <p:sp>
        <p:nvSpPr>
          <p:cNvPr id="2" name="Slide Number Placeholder 1">
            <a:extLst>
              <a:ext uri="{FF2B5EF4-FFF2-40B4-BE49-F238E27FC236}">
                <a16:creationId xmlns:a16="http://schemas.microsoft.com/office/drawing/2014/main" id="{86216890-0DF4-4519-80A0-25BBFA10938B}"/>
              </a:ext>
            </a:extLst>
          </p:cNvPr>
          <p:cNvSpPr>
            <a:spLocks noGrp="1"/>
          </p:cNvSpPr>
          <p:nvPr>
            <p:ph type="sldNum" sz="quarter" idx="12"/>
          </p:nvPr>
        </p:nvSpPr>
        <p:spPr/>
        <p:txBody>
          <a:bodyPr/>
          <a:lstStyle/>
          <a:p>
            <a:fld id="{330EA680-D336-4FF7-8B7A-9848BB0A1C32}" type="slidenum">
              <a:rPr lang="en-US" smtClean="0"/>
              <a:t>28</a:t>
            </a:fld>
            <a:endParaRPr lang="en-US"/>
          </a:p>
        </p:txBody>
      </p:sp>
      <p:sp>
        <p:nvSpPr>
          <p:cNvPr id="3" name="Date Placeholder 2">
            <a:extLst>
              <a:ext uri="{FF2B5EF4-FFF2-40B4-BE49-F238E27FC236}">
                <a16:creationId xmlns:a16="http://schemas.microsoft.com/office/drawing/2014/main" id="{CEE70C22-3C71-8F05-69EB-710865C41395}"/>
              </a:ext>
            </a:extLst>
          </p:cNvPr>
          <p:cNvSpPr>
            <a:spLocks noGrp="1"/>
          </p:cNvSpPr>
          <p:nvPr>
            <p:ph type="dt" sz="half" idx="10"/>
          </p:nvPr>
        </p:nvSpPr>
        <p:spPr/>
        <p:txBody>
          <a:bodyPr/>
          <a:lstStyle/>
          <a:p>
            <a:fld id="{6BDD629B-E459-458D-8C38-D6573FB71B23}" type="datetime1">
              <a:rPr lang="en-US" smtClean="0"/>
              <a:t>10/26/2022</a:t>
            </a:fld>
            <a:endParaRPr lang="en-US"/>
          </a:p>
        </p:txBody>
      </p:sp>
    </p:spTree>
    <p:extLst>
      <p:ext uri="{BB962C8B-B14F-4D97-AF65-F5344CB8AC3E}">
        <p14:creationId xmlns:p14="http://schemas.microsoft.com/office/powerpoint/2010/main" val="1480127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More on Video</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Be aware that the party responsible for providing the previous accommodations is the “host”/provider/entity providing the content, NOT the user/attendee or the software used to provide an event (Zoom, etc.) For example, an attendee may request captioning for an event - the host is responsible for sourcing and paying for such services. </a:t>
            </a:r>
          </a:p>
          <a:p>
            <a:pPr marL="971550" lvl="1" indent="-514350">
              <a:buFont typeface="+mj-lt"/>
              <a:buAutoNum type="alphaLcParenR"/>
            </a:pPr>
            <a:r>
              <a:rPr lang="en-US" dirty="0"/>
              <a:t>If these kinds of services are completely out of the question (budgets etc.), try to work with the attendee to come up with a good solution, rather than shutting them out – and try to be kind and understanding.</a:t>
            </a:r>
          </a:p>
          <a:p>
            <a:pPr marL="514350" indent="-514350">
              <a:buFont typeface="+mj-lt"/>
              <a:buAutoNum type="arabicPeriod"/>
            </a:pPr>
            <a:r>
              <a:rPr lang="en-US" dirty="0"/>
              <a:t>Work smarter, not harder. While </a:t>
            </a:r>
            <a:r>
              <a:rPr lang="en-US" dirty="0" err="1"/>
              <a:t>autocaptioning</a:t>
            </a:r>
            <a:r>
              <a:rPr lang="en-US" dirty="0"/>
              <a:t> or machine-learning captioning services (Otter.ai, Descript, Kaltura, YouTube etc.) are </a:t>
            </a:r>
            <a:r>
              <a:rPr lang="en-US" i="1" dirty="0"/>
              <a:t>not</a:t>
            </a:r>
            <a:r>
              <a:rPr lang="en-US" dirty="0"/>
              <a:t> sufficient for something presentable, they </a:t>
            </a:r>
            <a:r>
              <a:rPr lang="en-US" i="1" dirty="0"/>
              <a:t>are</a:t>
            </a:r>
            <a:r>
              <a:rPr lang="en-US" dirty="0"/>
              <a:t> a good place to start making a transcript, if a script was not previously written. After an auto-transcript is created, you can go through it for punctuation, spelling, and timing! </a:t>
            </a:r>
          </a:p>
          <a:p>
            <a:pPr marL="514350" indent="-514350">
              <a:buFont typeface="+mj-lt"/>
              <a:buAutoNum type="arabicPeriod"/>
            </a:pPr>
            <a:r>
              <a:rPr lang="en-US" dirty="0"/>
              <a:t>Be aware that you will also want to pay attention to contrast of words or important details in the video, flashing (no more than 3/sec), vertigo/parallax effects, content warnings, and/or user environments (low bandwidth areas, outside in the sun, etc.). </a:t>
            </a:r>
          </a:p>
        </p:txBody>
      </p:sp>
      <p:sp>
        <p:nvSpPr>
          <p:cNvPr id="2" name="Slide Number Placeholder 1">
            <a:extLst>
              <a:ext uri="{FF2B5EF4-FFF2-40B4-BE49-F238E27FC236}">
                <a16:creationId xmlns:a16="http://schemas.microsoft.com/office/drawing/2014/main" id="{86216890-0DF4-4519-80A0-25BBFA10938B}"/>
              </a:ext>
            </a:extLst>
          </p:cNvPr>
          <p:cNvSpPr>
            <a:spLocks noGrp="1"/>
          </p:cNvSpPr>
          <p:nvPr>
            <p:ph type="sldNum" sz="quarter" idx="12"/>
          </p:nvPr>
        </p:nvSpPr>
        <p:spPr/>
        <p:txBody>
          <a:bodyPr/>
          <a:lstStyle/>
          <a:p>
            <a:fld id="{330EA680-D336-4FF7-8B7A-9848BB0A1C32}" type="slidenum">
              <a:rPr lang="en-US" smtClean="0"/>
              <a:t>29</a:t>
            </a:fld>
            <a:endParaRPr lang="en-US"/>
          </a:p>
        </p:txBody>
      </p:sp>
      <p:sp>
        <p:nvSpPr>
          <p:cNvPr id="3" name="Date Placeholder 2">
            <a:extLst>
              <a:ext uri="{FF2B5EF4-FFF2-40B4-BE49-F238E27FC236}">
                <a16:creationId xmlns:a16="http://schemas.microsoft.com/office/drawing/2014/main" id="{D41AFD53-CE77-A9C5-677C-3F0224C132F9}"/>
              </a:ext>
            </a:extLst>
          </p:cNvPr>
          <p:cNvSpPr>
            <a:spLocks noGrp="1"/>
          </p:cNvSpPr>
          <p:nvPr>
            <p:ph type="dt" sz="half" idx="10"/>
          </p:nvPr>
        </p:nvSpPr>
        <p:spPr/>
        <p:txBody>
          <a:bodyPr/>
          <a:lstStyle/>
          <a:p>
            <a:fld id="{9244D768-D6A0-4665-8D3F-20DCF3BF10D0}" type="datetime1">
              <a:rPr lang="en-US" smtClean="0"/>
              <a:t>10/26/2022</a:t>
            </a:fld>
            <a:endParaRPr lang="en-US"/>
          </a:p>
        </p:txBody>
      </p:sp>
    </p:spTree>
    <p:extLst>
      <p:ext uri="{BB962C8B-B14F-4D97-AF65-F5344CB8AC3E}">
        <p14:creationId xmlns:p14="http://schemas.microsoft.com/office/powerpoint/2010/main" val="202236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65F688-2FAC-47CC-A9C4-B2A698000AF2}"/>
              </a:ext>
            </a:extLst>
          </p:cNvPr>
          <p:cNvSpPr>
            <a:spLocks noGrp="1"/>
          </p:cNvSpPr>
          <p:nvPr>
            <p:ph type="sldNum" sz="quarter" idx="12"/>
          </p:nvPr>
        </p:nvSpPr>
        <p:spPr>
          <a:xfrm>
            <a:off x="8610600" y="6356350"/>
            <a:ext cx="2743200" cy="365125"/>
          </a:xfrm>
        </p:spPr>
        <p:txBody>
          <a:bodyPr>
            <a:normAutofit/>
          </a:bodyPr>
          <a:lstStyle/>
          <a:p>
            <a:fld id="{16803DEA-F23C-45EC-9BDE-07FA344BED3B}" type="slidenum">
              <a:rPr lang="en-US" smtClean="0"/>
              <a:pPr/>
              <a:t>3</a:t>
            </a:fld>
            <a:endParaRPr lang="en-US" dirty="0"/>
          </a:p>
        </p:txBody>
      </p:sp>
      <p:sp>
        <p:nvSpPr>
          <p:cNvPr id="3" name="Content Placeholder 2">
            <a:extLst>
              <a:ext uri="{FF2B5EF4-FFF2-40B4-BE49-F238E27FC236}">
                <a16:creationId xmlns:a16="http://schemas.microsoft.com/office/drawing/2014/main" id="{87B49851-24BD-40BD-A7C8-F3FEA2D4B982}"/>
              </a:ext>
            </a:extLst>
          </p:cNvPr>
          <p:cNvSpPr>
            <a:spLocks noGrp="1"/>
          </p:cNvSpPr>
          <p:nvPr>
            <p:ph idx="1"/>
          </p:nvPr>
        </p:nvSpPr>
        <p:spPr>
          <a:xfrm>
            <a:off x="4934849" y="1817312"/>
            <a:ext cx="6718209" cy="4351338"/>
          </a:xfrm>
        </p:spPr>
        <p:txBody>
          <a:bodyPr>
            <a:normAutofit fontScale="92500" lnSpcReduction="10000"/>
          </a:bodyPr>
          <a:lstStyle/>
          <a:p>
            <a:pPr marL="0" indent="0">
              <a:buNone/>
            </a:pPr>
            <a:r>
              <a:rPr lang="en-US" sz="1800" dirty="0"/>
              <a:t>The ADA defines a person with a disability as a “person who has a physical or mental impairment that substantially limits one or more major life activity. The ADA also makes it unlawful to discriminate against a person based on that person’s association with a person with a disability.” </a:t>
            </a:r>
          </a:p>
          <a:p>
            <a:r>
              <a:rPr lang="en-US" sz="1800" dirty="0"/>
              <a:t>Likely more people than you think live with disabilities!</a:t>
            </a:r>
          </a:p>
          <a:p>
            <a:pPr lvl="1"/>
            <a:r>
              <a:rPr lang="en-US" sz="1800" dirty="0"/>
              <a:t>The WHO estimates about </a:t>
            </a:r>
            <a:r>
              <a:rPr lang="en-US" sz="1800" dirty="0">
                <a:hlinkClick r:id="rId2"/>
              </a:rPr>
              <a:t>15% of the world’s population</a:t>
            </a:r>
            <a:r>
              <a:rPr lang="en-US" sz="1800" dirty="0"/>
              <a:t> – 1 BILLION people – live with a disability. </a:t>
            </a:r>
          </a:p>
          <a:p>
            <a:pPr lvl="2"/>
            <a:r>
              <a:rPr lang="en-US" sz="1800" dirty="0"/>
              <a:t>That’s more than the entire population of Europe, and only a little less than all of China!</a:t>
            </a:r>
          </a:p>
          <a:p>
            <a:pPr lvl="1"/>
            <a:r>
              <a:rPr lang="en-US" sz="1800" dirty="0"/>
              <a:t>The CDC estimates about </a:t>
            </a:r>
            <a:r>
              <a:rPr lang="en-US" sz="1800" dirty="0">
                <a:hlinkClick r:id="rId3"/>
              </a:rPr>
              <a:t>26% of Americans</a:t>
            </a:r>
            <a:r>
              <a:rPr lang="en-US" sz="1800" dirty="0"/>
              <a:t> – 1 in 4 – live with disability.</a:t>
            </a:r>
          </a:p>
          <a:p>
            <a:pPr lvl="2"/>
            <a:r>
              <a:rPr lang="en-US" sz="1400" dirty="0"/>
              <a:t>This number </a:t>
            </a:r>
            <a:r>
              <a:rPr lang="en-US" sz="1400" b="1" i="1" dirty="0"/>
              <a:t>will</a:t>
            </a:r>
            <a:r>
              <a:rPr lang="en-US" sz="1400" dirty="0"/>
              <a:t> only increase as we better understand and learn about COVID.</a:t>
            </a:r>
          </a:p>
          <a:p>
            <a:pPr lvl="2"/>
            <a:r>
              <a:rPr lang="en-US" sz="1400" dirty="0"/>
              <a:t>There are various reasons this may not be accurate.</a:t>
            </a:r>
          </a:p>
          <a:p>
            <a:pPr lvl="1"/>
            <a:r>
              <a:rPr lang="en-US" sz="1800" dirty="0"/>
              <a:t>Disabled folks are the </a:t>
            </a:r>
            <a:r>
              <a:rPr lang="en-US" sz="1800" dirty="0">
                <a:hlinkClick r:id="rId4"/>
              </a:rPr>
              <a:t>worlds’ majority minority</a:t>
            </a:r>
            <a:r>
              <a:rPr lang="en-US" sz="1800" dirty="0"/>
              <a:t>. </a:t>
            </a:r>
          </a:p>
          <a:p>
            <a:pPr lvl="1"/>
            <a:r>
              <a:rPr lang="en-US" sz="1800" dirty="0"/>
              <a:t>It’s not a bad word!</a:t>
            </a:r>
          </a:p>
          <a:p>
            <a:pPr marL="457200" lvl="1" indent="0">
              <a:buNone/>
            </a:pPr>
            <a:endParaRPr lang="en-US" dirty="0"/>
          </a:p>
          <a:p>
            <a:pPr marL="457200" lvl="1" indent="0">
              <a:buNone/>
            </a:pPr>
            <a:r>
              <a:rPr lang="en-US" sz="1700" dirty="0"/>
              <a:t>Illustration: Dominique Davis for </a:t>
            </a:r>
            <a:r>
              <a:rPr lang="en-US" sz="1700" dirty="0">
                <a:hlinkClick r:id="rId5"/>
              </a:rPr>
              <a:t>Disabled And Here</a:t>
            </a:r>
            <a:r>
              <a:rPr lang="en-US" sz="1700" dirty="0"/>
              <a:t>.</a:t>
            </a:r>
          </a:p>
          <a:p>
            <a:endParaRPr lang="en-US" dirty="0"/>
          </a:p>
          <a:p>
            <a:pPr lvl="1"/>
            <a:endParaRPr lang="en-US" dirty="0"/>
          </a:p>
        </p:txBody>
      </p:sp>
      <p:pic>
        <p:nvPicPr>
          <p:cNvPr id="6" name="Picture 5" descr="Two chic Black women grab coffee from an outdoor pick-up window. The woman closest to the barista is in a gold-customized travel mobility scooter and wears a fuzzy purple bucket hat, sweater dress, pink backpack, and red face mask. Next to her, the second woman waits in a pink coat and beret. Bits of snow gather on the ground and sidewalk while the cafe’s windows are decorated with coffee decals. ">
            <a:extLst>
              <a:ext uri="{FF2B5EF4-FFF2-40B4-BE49-F238E27FC236}">
                <a16:creationId xmlns:a16="http://schemas.microsoft.com/office/drawing/2014/main" id="{58E8B8A9-5F47-43A5-8C0A-9AB9C8D12801}"/>
              </a:ext>
            </a:extLst>
          </p:cNvPr>
          <p:cNvPicPr>
            <a:picLocks noChangeAspect="1"/>
          </p:cNvPicPr>
          <p:nvPr/>
        </p:nvPicPr>
        <p:blipFill rotWithShape="1">
          <a:blip r:embed="rId6">
            <a:extLst>
              <a:ext uri="{28A0092B-C50C-407E-A947-70E740481C1C}">
                <a14:useLocalDpi xmlns:a14="http://schemas.microsoft.com/office/drawing/2010/main" val="0"/>
              </a:ext>
            </a:extLst>
          </a:blip>
          <a:srcRect l="9851" r="9851"/>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F1E2636A-569E-42B7-80A5-EDB0301FE56C}"/>
              </a:ext>
            </a:extLst>
          </p:cNvPr>
          <p:cNvSpPr>
            <a:spLocks noGrp="1"/>
          </p:cNvSpPr>
          <p:nvPr>
            <p:ph type="title"/>
          </p:nvPr>
        </p:nvSpPr>
        <p:spPr>
          <a:xfrm>
            <a:off x="4934848" y="356812"/>
            <a:ext cx="6718210" cy="1325563"/>
          </a:xfrm>
        </p:spPr>
        <p:txBody>
          <a:bodyPr>
            <a:normAutofit/>
          </a:bodyPr>
          <a:lstStyle/>
          <a:p>
            <a:r>
              <a:rPr lang="en-US" dirty="0"/>
              <a:t>Disability?</a:t>
            </a:r>
          </a:p>
        </p:txBody>
      </p:sp>
      <p:sp>
        <p:nvSpPr>
          <p:cNvPr id="5" name="Date Placeholder 4">
            <a:extLst>
              <a:ext uri="{FF2B5EF4-FFF2-40B4-BE49-F238E27FC236}">
                <a16:creationId xmlns:a16="http://schemas.microsoft.com/office/drawing/2014/main" id="{06C1216E-C315-F173-45C7-2339BDD20D9C}"/>
              </a:ext>
            </a:extLst>
          </p:cNvPr>
          <p:cNvSpPr>
            <a:spLocks noGrp="1"/>
          </p:cNvSpPr>
          <p:nvPr>
            <p:ph type="dt" sz="half" idx="10"/>
          </p:nvPr>
        </p:nvSpPr>
        <p:spPr/>
        <p:txBody>
          <a:bodyPr/>
          <a:lstStyle/>
          <a:p>
            <a:fld id="{626BF8E7-D70E-4909-85E7-9F252C249214}" type="datetime1">
              <a:rPr lang="en-US" smtClean="0"/>
              <a:t>10/26/2022</a:t>
            </a:fld>
            <a:endParaRPr lang="en-US"/>
          </a:p>
        </p:txBody>
      </p:sp>
    </p:spTree>
    <p:extLst>
      <p:ext uri="{BB962C8B-B14F-4D97-AF65-F5344CB8AC3E}">
        <p14:creationId xmlns:p14="http://schemas.microsoft.com/office/powerpoint/2010/main" val="1688907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normAutofit/>
          </a:bodyPr>
          <a:lstStyle/>
          <a:p>
            <a:r>
              <a:rPr lang="en-US" sz="4000" dirty="0"/>
              <a:t>Captioning or Adding Captions to a YouTube Video</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sz="half" idx="1"/>
          </p:nvPr>
        </p:nvSpPr>
        <p:spPr>
          <a:xfrm>
            <a:off x="838200" y="1825625"/>
            <a:ext cx="5181600" cy="3862111"/>
          </a:xfrm>
        </p:spPr>
        <p:txBody>
          <a:bodyPr>
            <a:normAutofit fontScale="92500" lnSpcReduction="10000"/>
          </a:bodyPr>
          <a:lstStyle/>
          <a:p>
            <a:pPr marL="0" indent="0">
              <a:buNone/>
            </a:pPr>
            <a:r>
              <a:rPr lang="en-US" dirty="0"/>
              <a:t>To </a:t>
            </a:r>
            <a:r>
              <a:rPr lang="en-US" b="1" dirty="0"/>
              <a:t>create</a:t>
            </a:r>
            <a:r>
              <a:rPr lang="en-US" dirty="0"/>
              <a:t> captions:</a:t>
            </a:r>
          </a:p>
          <a:p>
            <a:pPr>
              <a:buFont typeface="+mj-lt"/>
              <a:buAutoNum type="arabicPeriod"/>
            </a:pPr>
            <a:r>
              <a:rPr lang="en-US" dirty="0"/>
              <a:t>Sign in to </a:t>
            </a:r>
            <a:r>
              <a:rPr lang="en-US" dirty="0">
                <a:hlinkClick r:id="rId2"/>
              </a:rPr>
              <a:t>YouTube Studio</a:t>
            </a:r>
            <a:r>
              <a:rPr lang="en-US" dirty="0"/>
              <a:t>.</a:t>
            </a:r>
          </a:p>
          <a:p>
            <a:pPr>
              <a:buFont typeface="+mj-lt"/>
              <a:buAutoNum type="arabicPeriod"/>
            </a:pPr>
            <a:r>
              <a:rPr lang="en-US" dirty="0"/>
              <a:t>From the left menu, select </a:t>
            </a:r>
            <a:r>
              <a:rPr lang="en-US" b="1" dirty="0"/>
              <a:t>Subtitles</a:t>
            </a:r>
            <a:r>
              <a:rPr lang="en-US" dirty="0"/>
              <a:t>.</a:t>
            </a:r>
          </a:p>
          <a:p>
            <a:pPr>
              <a:buFont typeface="+mj-lt"/>
              <a:buAutoNum type="arabicPeriod"/>
            </a:pPr>
            <a:r>
              <a:rPr lang="en-US" dirty="0"/>
              <a:t>Click the video that you'd like to edit.</a:t>
            </a:r>
          </a:p>
          <a:p>
            <a:pPr>
              <a:buFont typeface="+mj-lt"/>
              <a:buAutoNum type="arabicPeriod"/>
            </a:pPr>
            <a:r>
              <a:rPr lang="en-US" dirty="0"/>
              <a:t>Click </a:t>
            </a:r>
            <a:r>
              <a:rPr lang="en-US" b="1" dirty="0"/>
              <a:t>ADD LANGUAGE</a:t>
            </a:r>
            <a:r>
              <a:rPr lang="en-US" dirty="0"/>
              <a:t> and select your language.</a:t>
            </a:r>
          </a:p>
          <a:p>
            <a:pPr>
              <a:buFont typeface="+mj-lt"/>
              <a:buAutoNum type="arabicPeriod"/>
            </a:pPr>
            <a:r>
              <a:rPr lang="en-US" dirty="0"/>
              <a:t>Under subtitles, click </a:t>
            </a:r>
            <a:r>
              <a:rPr lang="en-US" b="1" dirty="0"/>
              <a:t>ADD.</a:t>
            </a:r>
            <a:endParaRPr lang="en-US" dirty="0"/>
          </a:p>
        </p:txBody>
      </p:sp>
      <p:sp>
        <p:nvSpPr>
          <p:cNvPr id="3" name="Content Placeholder 2">
            <a:extLst>
              <a:ext uri="{FF2B5EF4-FFF2-40B4-BE49-F238E27FC236}">
                <a16:creationId xmlns:a16="http://schemas.microsoft.com/office/drawing/2014/main" id="{8577D954-9D14-4807-843D-9ED796402C18}"/>
              </a:ext>
            </a:extLst>
          </p:cNvPr>
          <p:cNvSpPr>
            <a:spLocks noGrp="1"/>
          </p:cNvSpPr>
          <p:nvPr>
            <p:ph sz="half" idx="2"/>
          </p:nvPr>
        </p:nvSpPr>
        <p:spPr/>
        <p:txBody>
          <a:bodyPr>
            <a:normAutofit fontScale="92500" lnSpcReduction="10000"/>
          </a:bodyPr>
          <a:lstStyle/>
          <a:p>
            <a:pPr marL="0" indent="0">
              <a:buNone/>
            </a:pPr>
            <a:r>
              <a:rPr lang="en-US" dirty="0"/>
              <a:t>To </a:t>
            </a:r>
            <a:r>
              <a:rPr lang="en-US" b="1" dirty="0"/>
              <a:t>upload</a:t>
            </a:r>
            <a:r>
              <a:rPr lang="en-US" dirty="0"/>
              <a:t> captions:</a:t>
            </a:r>
          </a:p>
          <a:p>
            <a:r>
              <a:rPr lang="en-US" dirty="0"/>
              <a:t>Before you start, make sure that your </a:t>
            </a:r>
            <a:r>
              <a:rPr lang="en-US" dirty="0">
                <a:hlinkClick r:id="rId3"/>
              </a:rPr>
              <a:t>file type is supported on YouTube</a:t>
            </a:r>
            <a:r>
              <a:rPr lang="en-US" dirty="0"/>
              <a:t>. </a:t>
            </a:r>
            <a:r>
              <a:rPr lang="en-US" sz="2600" dirty="0"/>
              <a:t>(There are many, but SRT is a good place to start.)</a:t>
            </a:r>
            <a:endParaRPr lang="en-US" dirty="0"/>
          </a:p>
          <a:p>
            <a:pPr>
              <a:buFont typeface="+mj-lt"/>
              <a:buAutoNum type="arabicPeriod"/>
            </a:pPr>
            <a:r>
              <a:rPr lang="en-US" dirty="0"/>
              <a:t>Select </a:t>
            </a:r>
            <a:r>
              <a:rPr lang="en-US" b="1" dirty="0"/>
              <a:t>Upload file</a:t>
            </a:r>
            <a:r>
              <a:rPr lang="en-US" dirty="0"/>
              <a:t>.</a:t>
            </a:r>
          </a:p>
          <a:p>
            <a:pPr>
              <a:buFont typeface="+mj-lt"/>
              <a:buAutoNum type="arabicPeriod"/>
            </a:pPr>
            <a:r>
              <a:rPr lang="en-US" dirty="0"/>
              <a:t>Choose between </a:t>
            </a:r>
            <a:r>
              <a:rPr lang="en-US" b="1" dirty="0"/>
              <a:t>With timing </a:t>
            </a:r>
            <a:r>
              <a:rPr lang="en-US" dirty="0"/>
              <a:t>or</a:t>
            </a:r>
            <a:r>
              <a:rPr lang="en-US" b="1" dirty="0"/>
              <a:t> Without timing</a:t>
            </a:r>
            <a:r>
              <a:rPr lang="en-US" dirty="0"/>
              <a:t>, then select </a:t>
            </a:r>
            <a:r>
              <a:rPr lang="en-US" b="1" dirty="0"/>
              <a:t>Continue</a:t>
            </a:r>
            <a:r>
              <a:rPr lang="en-US" dirty="0"/>
              <a:t>.</a:t>
            </a:r>
          </a:p>
          <a:p>
            <a:pPr>
              <a:buFont typeface="+mj-lt"/>
              <a:buAutoNum type="arabicPeriod"/>
            </a:pPr>
            <a:r>
              <a:rPr lang="en-US" dirty="0"/>
              <a:t>Choose a file to upload.</a:t>
            </a:r>
          </a:p>
          <a:p>
            <a:pPr>
              <a:buFont typeface="+mj-lt"/>
              <a:buAutoNum type="arabicPeriod"/>
            </a:pPr>
            <a:r>
              <a:rPr lang="en-US" dirty="0"/>
              <a:t>Select </a:t>
            </a:r>
            <a:r>
              <a:rPr lang="en-US" b="1" dirty="0"/>
              <a:t>Save</a:t>
            </a:r>
            <a:r>
              <a:rPr lang="en-US" dirty="0"/>
              <a:t>.</a:t>
            </a:r>
          </a:p>
          <a:p>
            <a:endParaRPr lang="en-US" dirty="0"/>
          </a:p>
        </p:txBody>
      </p:sp>
      <p:sp>
        <p:nvSpPr>
          <p:cNvPr id="2" name="Slide Number Placeholder 1">
            <a:extLst>
              <a:ext uri="{FF2B5EF4-FFF2-40B4-BE49-F238E27FC236}">
                <a16:creationId xmlns:a16="http://schemas.microsoft.com/office/drawing/2014/main" id="{86216890-0DF4-4519-80A0-25BBFA10938B}"/>
              </a:ext>
            </a:extLst>
          </p:cNvPr>
          <p:cNvSpPr>
            <a:spLocks noGrp="1"/>
          </p:cNvSpPr>
          <p:nvPr>
            <p:ph type="sldNum" sz="quarter" idx="12"/>
          </p:nvPr>
        </p:nvSpPr>
        <p:spPr/>
        <p:txBody>
          <a:bodyPr/>
          <a:lstStyle/>
          <a:p>
            <a:fld id="{330EA680-D336-4FF7-8B7A-9848BB0A1C32}" type="slidenum">
              <a:rPr lang="en-US" smtClean="0"/>
              <a:t>30</a:t>
            </a:fld>
            <a:endParaRPr lang="en-US"/>
          </a:p>
        </p:txBody>
      </p:sp>
      <p:sp>
        <p:nvSpPr>
          <p:cNvPr id="6" name="Content Placeholder 4">
            <a:extLst>
              <a:ext uri="{FF2B5EF4-FFF2-40B4-BE49-F238E27FC236}">
                <a16:creationId xmlns:a16="http://schemas.microsoft.com/office/drawing/2014/main" id="{62BC7E6E-709B-4E28-A5BA-A4B5A1B40B3D}"/>
              </a:ext>
            </a:extLst>
          </p:cNvPr>
          <p:cNvSpPr txBox="1">
            <a:spLocks/>
          </p:cNvSpPr>
          <p:nvPr/>
        </p:nvSpPr>
        <p:spPr>
          <a:xfrm>
            <a:off x="838200" y="5822673"/>
            <a:ext cx="5181600" cy="722851"/>
          </a:xfrm>
          <a:prstGeom prst="rect">
            <a:avLst/>
          </a:prstGeom>
          <a:solidFill>
            <a:schemeClr val="dk1">
              <a:alpha val="50000"/>
            </a:schemeClr>
          </a:solidFill>
          <a:ln>
            <a:noFill/>
          </a:ln>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C972F8"/>
              </a:buClr>
              <a:buFont typeface="Wingdings" panose="05000000000000000000" pitchFamily="2" charset="2"/>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Clr>
                <a:srgbClr val="C972F8"/>
              </a:buClr>
              <a:buFont typeface="Wingdings" panose="05000000000000000000" pitchFamily="2" charset="2"/>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Clr>
                <a:srgbClr val="C972F8"/>
              </a:buClr>
              <a:buFont typeface="Wingdings" panose="05000000000000000000" pitchFamily="2" charset="2"/>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Clr>
                <a:srgbClr val="C972F8"/>
              </a:buClr>
              <a:buFont typeface="Wingdings" panose="05000000000000000000" pitchFamily="2" charset="2"/>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Wingdings" panose="05000000000000000000" pitchFamily="2" charset="2"/>
              <a:buNone/>
            </a:pPr>
            <a:r>
              <a:rPr lang="en-US" dirty="0"/>
              <a:t>Other features and instructions can be found on </a:t>
            </a:r>
            <a:r>
              <a:rPr lang="en-US" dirty="0">
                <a:hlinkClick r:id="rId4"/>
              </a:rPr>
              <a:t>Google’s Captioning Help </a:t>
            </a:r>
            <a:r>
              <a:rPr lang="en-US" dirty="0"/>
              <a:t>page.</a:t>
            </a:r>
          </a:p>
        </p:txBody>
      </p:sp>
      <p:sp>
        <p:nvSpPr>
          <p:cNvPr id="7" name="Date Placeholder 6">
            <a:extLst>
              <a:ext uri="{FF2B5EF4-FFF2-40B4-BE49-F238E27FC236}">
                <a16:creationId xmlns:a16="http://schemas.microsoft.com/office/drawing/2014/main" id="{AE6EF474-477B-4652-290B-32143BA000F6}"/>
              </a:ext>
            </a:extLst>
          </p:cNvPr>
          <p:cNvSpPr>
            <a:spLocks noGrp="1"/>
          </p:cNvSpPr>
          <p:nvPr>
            <p:ph type="dt" sz="half" idx="10"/>
          </p:nvPr>
        </p:nvSpPr>
        <p:spPr/>
        <p:txBody>
          <a:bodyPr/>
          <a:lstStyle/>
          <a:p>
            <a:fld id="{275D9309-BAB3-4F8A-A056-6C38629D903B}" type="datetime1">
              <a:rPr lang="en-US" smtClean="0"/>
              <a:t>10/26/2022</a:t>
            </a:fld>
            <a:endParaRPr lang="en-US"/>
          </a:p>
        </p:txBody>
      </p:sp>
    </p:spTree>
    <p:extLst>
      <p:ext uri="{BB962C8B-B14F-4D97-AF65-F5344CB8AC3E}">
        <p14:creationId xmlns:p14="http://schemas.microsoft.com/office/powerpoint/2010/main" val="1195440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err="1"/>
              <a:t>TikTok</a:t>
            </a:r>
            <a:endParaRPr lang="en-US" dirty="0"/>
          </a:p>
        </p:txBody>
      </p:sp>
      <p:sp>
        <p:nvSpPr>
          <p:cNvPr id="5" name="Text Placeholder 4">
            <a:extLst>
              <a:ext uri="{FF2B5EF4-FFF2-40B4-BE49-F238E27FC236}">
                <a16:creationId xmlns:a16="http://schemas.microsoft.com/office/drawing/2014/main" id="{7FDB43E6-B2ED-422E-95FB-6B56F0F73199}"/>
              </a:ext>
            </a:extLst>
          </p:cNvPr>
          <p:cNvSpPr>
            <a:spLocks noGrp="1"/>
          </p:cNvSpPr>
          <p:nvPr>
            <p:ph type="body" idx="1"/>
          </p:nvPr>
        </p:nvSpPr>
        <p:spPr/>
        <p:txBody>
          <a:bodyPr/>
          <a:lstStyle/>
          <a:p>
            <a:endParaRPr lang="en-US"/>
          </a:p>
        </p:txBody>
      </p:sp>
      <p:pic>
        <p:nvPicPr>
          <p:cNvPr id="11" name="Picture 10">
            <a:extLst>
              <a:ext uri="{FF2B5EF4-FFF2-40B4-BE49-F238E27FC236}">
                <a16:creationId xmlns:a16="http://schemas.microsoft.com/office/drawing/2014/main" id="{141AD29E-68FB-42E7-A1B3-2A931A7B3D8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78240" y="321012"/>
            <a:ext cx="2535841" cy="2959359"/>
          </a:xfrm>
          <a:prstGeom prst="rect">
            <a:avLst/>
          </a:prstGeom>
        </p:spPr>
      </p:pic>
      <p:sp>
        <p:nvSpPr>
          <p:cNvPr id="2" name="Slide Number Placeholder 1">
            <a:extLst>
              <a:ext uri="{FF2B5EF4-FFF2-40B4-BE49-F238E27FC236}">
                <a16:creationId xmlns:a16="http://schemas.microsoft.com/office/drawing/2014/main" id="{97A717C4-8104-4AA4-8B1D-DFEBFCAD5822}"/>
              </a:ext>
            </a:extLst>
          </p:cNvPr>
          <p:cNvSpPr>
            <a:spLocks noGrp="1"/>
          </p:cNvSpPr>
          <p:nvPr>
            <p:ph type="sldNum" sz="quarter" idx="12"/>
          </p:nvPr>
        </p:nvSpPr>
        <p:spPr/>
        <p:txBody>
          <a:bodyPr/>
          <a:lstStyle/>
          <a:p>
            <a:fld id="{330EA680-D336-4FF7-8B7A-9848BB0A1C32}" type="slidenum">
              <a:rPr lang="en-US" smtClean="0"/>
              <a:t>31</a:t>
            </a:fld>
            <a:endParaRPr lang="en-US"/>
          </a:p>
        </p:txBody>
      </p:sp>
      <p:sp>
        <p:nvSpPr>
          <p:cNvPr id="3" name="Date Placeholder 2">
            <a:extLst>
              <a:ext uri="{FF2B5EF4-FFF2-40B4-BE49-F238E27FC236}">
                <a16:creationId xmlns:a16="http://schemas.microsoft.com/office/drawing/2014/main" id="{F67765C6-06FD-F263-C977-AF654F60189C}"/>
              </a:ext>
            </a:extLst>
          </p:cNvPr>
          <p:cNvSpPr>
            <a:spLocks noGrp="1"/>
          </p:cNvSpPr>
          <p:nvPr>
            <p:ph type="dt" sz="half" idx="10"/>
          </p:nvPr>
        </p:nvSpPr>
        <p:spPr/>
        <p:txBody>
          <a:bodyPr/>
          <a:lstStyle/>
          <a:p>
            <a:fld id="{82646601-4029-47EC-ADB6-F1B337AA7109}" type="datetime1">
              <a:rPr lang="en-US" smtClean="0"/>
              <a:t>10/26/2022</a:t>
            </a:fld>
            <a:endParaRPr lang="en-US"/>
          </a:p>
        </p:txBody>
      </p:sp>
    </p:spTree>
    <p:extLst>
      <p:ext uri="{BB962C8B-B14F-4D97-AF65-F5344CB8AC3E}">
        <p14:creationId xmlns:p14="http://schemas.microsoft.com/office/powerpoint/2010/main" val="875421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err="1"/>
              <a:t>TikTok</a:t>
            </a:r>
            <a:r>
              <a:rPr lang="en-US" dirty="0"/>
              <a:t> Best Practices</a:t>
            </a:r>
          </a:p>
        </p:txBody>
      </p:sp>
      <p:sp>
        <p:nvSpPr>
          <p:cNvPr id="5" name="Content Placeholder 4">
            <a:extLst>
              <a:ext uri="{FF2B5EF4-FFF2-40B4-BE49-F238E27FC236}">
                <a16:creationId xmlns:a16="http://schemas.microsoft.com/office/drawing/2014/main" id="{62858C35-8576-4973-B584-21B4D8948690}"/>
              </a:ext>
            </a:extLst>
          </p:cNvPr>
          <p:cNvSpPr>
            <a:spLocks noGrp="1"/>
          </p:cNvSpPr>
          <p:nvPr>
            <p:ph sz="half" idx="1"/>
          </p:nvPr>
        </p:nvSpPr>
        <p:spPr/>
        <p:txBody>
          <a:bodyPr/>
          <a:lstStyle/>
          <a:p>
            <a:pPr marL="0" indent="0">
              <a:buNone/>
            </a:pPr>
            <a:r>
              <a:rPr lang="en-US" dirty="0"/>
              <a:t>New kid on the block! </a:t>
            </a:r>
            <a:r>
              <a:rPr lang="en-US" dirty="0" err="1"/>
              <a:t>TikTok</a:t>
            </a:r>
            <a:r>
              <a:rPr lang="en-US" dirty="0"/>
              <a:t> is wildly popular, and lots of “non-traditional” users also use it to great success e.g., libraries, waste management and recycling, trucking industry, urban planning – to name a few of </a:t>
            </a:r>
            <a:r>
              <a:rPr lang="en-US" i="1" dirty="0"/>
              <a:t>my own</a:t>
            </a:r>
            <a:r>
              <a:rPr lang="en-US" dirty="0"/>
              <a:t> non-trad followings. </a:t>
            </a:r>
          </a:p>
        </p:txBody>
      </p:sp>
      <p:sp>
        <p:nvSpPr>
          <p:cNvPr id="2" name="Content Placeholder 1">
            <a:extLst>
              <a:ext uri="{FF2B5EF4-FFF2-40B4-BE49-F238E27FC236}">
                <a16:creationId xmlns:a16="http://schemas.microsoft.com/office/drawing/2014/main" id="{CEC4E182-0A8F-4957-9A25-27DCC7289867}"/>
              </a:ext>
            </a:extLst>
          </p:cNvPr>
          <p:cNvSpPr>
            <a:spLocks noGrp="1"/>
          </p:cNvSpPr>
          <p:nvPr>
            <p:ph sz="half" idx="2"/>
          </p:nvPr>
        </p:nvSpPr>
        <p:spPr/>
        <p:txBody>
          <a:bodyPr/>
          <a:lstStyle/>
          <a:p>
            <a:r>
              <a:rPr lang="en-US" dirty="0"/>
              <a:t>Video best practices apply!</a:t>
            </a:r>
          </a:p>
          <a:p>
            <a:pPr lvl="1"/>
            <a:r>
              <a:rPr lang="en-US" dirty="0"/>
              <a:t>Be careful, or properly warn viewers of flashing.</a:t>
            </a:r>
          </a:p>
          <a:p>
            <a:pPr lvl="1"/>
            <a:r>
              <a:rPr lang="en-US" dirty="0"/>
              <a:t>Make sure you have captioning enabled for your videos.</a:t>
            </a:r>
          </a:p>
          <a:p>
            <a:pPr lvl="1"/>
            <a:r>
              <a:rPr lang="en-US" dirty="0"/>
              <a:t>If something important is ONLY visually represented, make sure to audibly describe it too. </a:t>
            </a:r>
          </a:p>
          <a:p>
            <a:pPr lvl="1"/>
            <a:r>
              <a:rPr lang="en-US" dirty="0"/>
              <a:t>Use the text-to-speech option if you are posting something with text overlays only.</a:t>
            </a:r>
          </a:p>
        </p:txBody>
      </p:sp>
      <p:sp>
        <p:nvSpPr>
          <p:cNvPr id="6" name="Slide Number Placeholder 5">
            <a:extLst>
              <a:ext uri="{FF2B5EF4-FFF2-40B4-BE49-F238E27FC236}">
                <a16:creationId xmlns:a16="http://schemas.microsoft.com/office/drawing/2014/main" id="{73E8BD8D-3F34-45F7-9CDD-823FF117BB3C}"/>
              </a:ext>
            </a:extLst>
          </p:cNvPr>
          <p:cNvSpPr>
            <a:spLocks noGrp="1"/>
          </p:cNvSpPr>
          <p:nvPr>
            <p:ph type="sldNum" sz="quarter" idx="12"/>
          </p:nvPr>
        </p:nvSpPr>
        <p:spPr/>
        <p:txBody>
          <a:bodyPr/>
          <a:lstStyle/>
          <a:p>
            <a:fld id="{330EA680-D336-4FF7-8B7A-9848BB0A1C32}" type="slidenum">
              <a:rPr lang="en-US" smtClean="0"/>
              <a:t>32</a:t>
            </a:fld>
            <a:endParaRPr lang="en-US"/>
          </a:p>
        </p:txBody>
      </p:sp>
      <p:sp>
        <p:nvSpPr>
          <p:cNvPr id="3" name="Date Placeholder 2">
            <a:extLst>
              <a:ext uri="{FF2B5EF4-FFF2-40B4-BE49-F238E27FC236}">
                <a16:creationId xmlns:a16="http://schemas.microsoft.com/office/drawing/2014/main" id="{EA81BA58-EF0A-750E-6CEA-7926E56EF0A6}"/>
              </a:ext>
            </a:extLst>
          </p:cNvPr>
          <p:cNvSpPr>
            <a:spLocks noGrp="1"/>
          </p:cNvSpPr>
          <p:nvPr>
            <p:ph type="dt" sz="half" idx="10"/>
          </p:nvPr>
        </p:nvSpPr>
        <p:spPr/>
        <p:txBody>
          <a:bodyPr/>
          <a:lstStyle/>
          <a:p>
            <a:fld id="{FA6B8687-049D-4488-B806-D72D81BDFFB1}" type="datetime1">
              <a:rPr lang="en-US" smtClean="0"/>
              <a:t>10/26/2022</a:t>
            </a:fld>
            <a:endParaRPr lang="en-US"/>
          </a:p>
        </p:txBody>
      </p:sp>
    </p:spTree>
    <p:extLst>
      <p:ext uri="{BB962C8B-B14F-4D97-AF65-F5344CB8AC3E}">
        <p14:creationId xmlns:p14="http://schemas.microsoft.com/office/powerpoint/2010/main" val="108672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3FBCF6-EC43-45BA-B913-35665D53A0B9}"/>
              </a:ext>
            </a:extLst>
          </p:cNvPr>
          <p:cNvSpPr>
            <a:spLocks noGrp="1"/>
          </p:cNvSpPr>
          <p:nvPr>
            <p:ph type="title"/>
          </p:nvPr>
        </p:nvSpPr>
        <p:spPr/>
        <p:txBody>
          <a:bodyPr/>
          <a:lstStyle/>
          <a:p>
            <a:r>
              <a:rPr lang="en-US" dirty="0"/>
              <a:t>Captioning </a:t>
            </a:r>
            <a:r>
              <a:rPr lang="en-US" dirty="0" err="1"/>
              <a:t>TikToks</a:t>
            </a:r>
            <a:endParaRPr lang="en-US" dirty="0"/>
          </a:p>
        </p:txBody>
      </p:sp>
      <p:sp>
        <p:nvSpPr>
          <p:cNvPr id="2" name="Content Placeholder 1">
            <a:extLst>
              <a:ext uri="{FF2B5EF4-FFF2-40B4-BE49-F238E27FC236}">
                <a16:creationId xmlns:a16="http://schemas.microsoft.com/office/drawing/2014/main" id="{CEC4E182-0A8F-4957-9A25-27DCC7289867}"/>
              </a:ext>
            </a:extLst>
          </p:cNvPr>
          <p:cNvSpPr>
            <a:spLocks noGrp="1"/>
          </p:cNvSpPr>
          <p:nvPr>
            <p:ph sz="half" idx="1"/>
          </p:nvPr>
        </p:nvSpPr>
        <p:spPr/>
        <p:txBody>
          <a:bodyPr/>
          <a:lstStyle/>
          <a:p>
            <a:pPr marL="0" indent="0">
              <a:buNone/>
            </a:pPr>
            <a:r>
              <a:rPr lang="en-US" dirty="0"/>
              <a:t>To caption a </a:t>
            </a:r>
            <a:r>
              <a:rPr lang="en-US" dirty="0" err="1"/>
              <a:t>TikTok</a:t>
            </a:r>
            <a:r>
              <a:rPr lang="en-US" dirty="0"/>
              <a:t>:</a:t>
            </a:r>
          </a:p>
          <a:p>
            <a:pPr>
              <a:buFont typeface="+mj-lt"/>
              <a:buAutoNum type="arabicPeriod"/>
            </a:pPr>
            <a:r>
              <a:rPr lang="en-US" dirty="0"/>
              <a:t>Record or upload a </a:t>
            </a:r>
            <a:r>
              <a:rPr lang="en-US" dirty="0" err="1"/>
              <a:t>TikTok</a:t>
            </a:r>
            <a:r>
              <a:rPr lang="en-US" dirty="0"/>
              <a:t> video </a:t>
            </a:r>
          </a:p>
          <a:p>
            <a:pPr>
              <a:buFont typeface="+mj-lt"/>
              <a:buAutoNum type="arabicPeriod"/>
            </a:pPr>
            <a:r>
              <a:rPr lang="en-US" dirty="0"/>
              <a:t>Turn on the </a:t>
            </a:r>
            <a:r>
              <a:rPr lang="en-US" b="1" dirty="0"/>
              <a:t>auto- caption feature</a:t>
            </a:r>
            <a:endParaRPr lang="en-US" dirty="0"/>
          </a:p>
          <a:p>
            <a:pPr>
              <a:buFont typeface="+mj-lt"/>
              <a:buAutoNum type="arabicPeriod"/>
            </a:pPr>
            <a:r>
              <a:rPr lang="en-US" dirty="0"/>
              <a:t>Edit Captions</a:t>
            </a:r>
          </a:p>
          <a:p>
            <a:pPr marL="0" indent="0">
              <a:buNone/>
            </a:pPr>
            <a:endParaRPr lang="en-US" dirty="0"/>
          </a:p>
        </p:txBody>
      </p:sp>
      <p:sp>
        <p:nvSpPr>
          <p:cNvPr id="3" name="Content Placeholder 2">
            <a:extLst>
              <a:ext uri="{FF2B5EF4-FFF2-40B4-BE49-F238E27FC236}">
                <a16:creationId xmlns:a16="http://schemas.microsoft.com/office/drawing/2014/main" id="{A0218F68-37AF-4A81-8523-2EC701C84B57}"/>
              </a:ext>
            </a:extLst>
          </p:cNvPr>
          <p:cNvSpPr>
            <a:spLocks noGrp="1"/>
          </p:cNvSpPr>
          <p:nvPr>
            <p:ph sz="half" idx="2"/>
          </p:nvPr>
        </p:nvSpPr>
        <p:spPr/>
        <p:txBody>
          <a:bodyPr/>
          <a:lstStyle/>
          <a:p>
            <a:endParaRPr lang="en-US"/>
          </a:p>
        </p:txBody>
      </p:sp>
      <p:sp>
        <p:nvSpPr>
          <p:cNvPr id="6" name="Slide Number Placeholder 5">
            <a:extLst>
              <a:ext uri="{FF2B5EF4-FFF2-40B4-BE49-F238E27FC236}">
                <a16:creationId xmlns:a16="http://schemas.microsoft.com/office/drawing/2014/main" id="{73E8BD8D-3F34-45F7-9CDD-823FF117BB3C}"/>
              </a:ext>
            </a:extLst>
          </p:cNvPr>
          <p:cNvSpPr>
            <a:spLocks noGrp="1"/>
          </p:cNvSpPr>
          <p:nvPr>
            <p:ph type="sldNum" sz="quarter" idx="12"/>
          </p:nvPr>
        </p:nvSpPr>
        <p:spPr/>
        <p:txBody>
          <a:bodyPr/>
          <a:lstStyle/>
          <a:p>
            <a:fld id="{330EA680-D336-4FF7-8B7A-9848BB0A1C32}" type="slidenum">
              <a:rPr lang="en-US" smtClean="0"/>
              <a:t>33</a:t>
            </a:fld>
            <a:endParaRPr lang="en-US"/>
          </a:p>
        </p:txBody>
      </p:sp>
      <p:sp>
        <p:nvSpPr>
          <p:cNvPr id="5" name="Date Placeholder 4">
            <a:extLst>
              <a:ext uri="{FF2B5EF4-FFF2-40B4-BE49-F238E27FC236}">
                <a16:creationId xmlns:a16="http://schemas.microsoft.com/office/drawing/2014/main" id="{327801D5-0EA0-52A9-772F-DF00450BACFB}"/>
              </a:ext>
            </a:extLst>
          </p:cNvPr>
          <p:cNvSpPr>
            <a:spLocks noGrp="1"/>
          </p:cNvSpPr>
          <p:nvPr>
            <p:ph type="dt" sz="half" idx="10"/>
          </p:nvPr>
        </p:nvSpPr>
        <p:spPr/>
        <p:txBody>
          <a:bodyPr/>
          <a:lstStyle/>
          <a:p>
            <a:fld id="{A840907F-DD6D-4A36-A460-B8E5E0E69F2B}" type="datetime1">
              <a:rPr lang="en-US" smtClean="0"/>
              <a:t>10/26/2022</a:t>
            </a:fld>
            <a:endParaRPr lang="en-US"/>
          </a:p>
        </p:txBody>
      </p:sp>
    </p:spTree>
    <p:extLst>
      <p:ext uri="{BB962C8B-B14F-4D97-AF65-F5344CB8AC3E}">
        <p14:creationId xmlns:p14="http://schemas.microsoft.com/office/powerpoint/2010/main" val="1527551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On Accommodation Statements</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9266129" cy="4351338"/>
          </a:xfrm>
        </p:spPr>
        <p:txBody>
          <a:bodyPr>
            <a:normAutofit fontScale="92500" lnSpcReduction="10000"/>
          </a:bodyPr>
          <a:lstStyle/>
          <a:p>
            <a:pPr marL="0" lvl="0" indent="0" algn="l" rtl="0">
              <a:spcBef>
                <a:spcPts val="600"/>
              </a:spcBef>
              <a:spcAft>
                <a:spcPts val="600"/>
              </a:spcAft>
              <a:buSzPts val="2550"/>
              <a:buNone/>
            </a:pPr>
            <a:r>
              <a:rPr lang="en-US" sz="2800" dirty="0"/>
              <a:t>It is good practice to include them in places where documents may be accessed, or on the bottom of flyers, etc.</a:t>
            </a:r>
          </a:p>
          <a:p>
            <a:pPr lvl="1">
              <a:spcBef>
                <a:spcPts val="600"/>
              </a:spcBef>
              <a:spcAft>
                <a:spcPts val="600"/>
              </a:spcAft>
              <a:buSzPts val="2550"/>
            </a:pPr>
            <a:r>
              <a:rPr lang="en-US" dirty="0"/>
              <a:t>If you require any accommodations to more fully participate in this event, please email Gillian_Anderson@instituion.org.</a:t>
            </a:r>
          </a:p>
          <a:p>
            <a:pPr lvl="1">
              <a:spcBef>
                <a:spcPts val="600"/>
              </a:spcBef>
              <a:spcAft>
                <a:spcPts val="600"/>
              </a:spcAft>
              <a:buSzPts val="2550"/>
            </a:pPr>
            <a:r>
              <a:rPr lang="en-US" dirty="0"/>
              <a:t>For questions about accessibility or to request accommodations please contact Gillian Anderson at </a:t>
            </a:r>
            <a:r>
              <a:rPr lang="en-US" dirty="0">
                <a:hlinkClick r:id="rId2"/>
              </a:rPr>
              <a:t>gands@insitution.org</a:t>
            </a:r>
            <a:r>
              <a:rPr lang="en-US" dirty="0"/>
              <a:t> or 999-555-0123. </a:t>
            </a:r>
          </a:p>
          <a:p>
            <a:pPr lvl="1">
              <a:spcBef>
                <a:spcPts val="600"/>
              </a:spcBef>
              <a:spcAft>
                <a:spcPts val="600"/>
              </a:spcAft>
              <a:buSzPts val="2550"/>
            </a:pPr>
            <a:r>
              <a:rPr lang="en-US" dirty="0"/>
              <a:t>All participants are welcome. If you need disability-related accommodations, please call Gillian at 999-555-0123.</a:t>
            </a:r>
          </a:p>
          <a:p>
            <a:pPr lvl="1">
              <a:spcBef>
                <a:spcPts val="600"/>
              </a:spcBef>
              <a:spcAft>
                <a:spcPts val="600"/>
              </a:spcAft>
              <a:buSzPts val="2550"/>
            </a:pPr>
            <a:r>
              <a:rPr lang="en-US" dirty="0"/>
              <a:t>May not just be related to disabilities!</a:t>
            </a:r>
          </a:p>
          <a:p>
            <a:pPr lvl="1">
              <a:spcBef>
                <a:spcPts val="600"/>
              </a:spcBef>
              <a:spcAft>
                <a:spcPts val="600"/>
              </a:spcAft>
              <a:buSzPts val="2550"/>
            </a:pPr>
            <a:r>
              <a:rPr lang="en-US" dirty="0"/>
              <a:t>Ensure the person set up for contact </a:t>
            </a:r>
            <a:r>
              <a:rPr lang="en-US" b="1" dirty="0"/>
              <a:t>knows</a:t>
            </a:r>
            <a:r>
              <a:rPr lang="en-US" dirty="0"/>
              <a:t> they may be contacted and what to do if so.</a:t>
            </a:r>
          </a:p>
          <a:p>
            <a:pPr marL="0" lvl="0" indent="0" algn="l" rtl="0">
              <a:spcBef>
                <a:spcPts val="0"/>
              </a:spcBef>
              <a:spcAft>
                <a:spcPts val="0"/>
              </a:spcAft>
              <a:buNone/>
            </a:pPr>
            <a:endParaRPr lang="en-US" dirty="0"/>
          </a:p>
        </p:txBody>
      </p:sp>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34</a:t>
            </a:fld>
            <a:endParaRPr lang="en-US" dirty="0"/>
          </a:p>
        </p:txBody>
      </p:sp>
      <p:sp>
        <p:nvSpPr>
          <p:cNvPr id="5" name="Date Placeholder 4">
            <a:extLst>
              <a:ext uri="{FF2B5EF4-FFF2-40B4-BE49-F238E27FC236}">
                <a16:creationId xmlns:a16="http://schemas.microsoft.com/office/drawing/2014/main" id="{C4884C9D-972F-4356-3649-73E3553EDDD7}"/>
              </a:ext>
            </a:extLst>
          </p:cNvPr>
          <p:cNvSpPr>
            <a:spLocks noGrp="1"/>
          </p:cNvSpPr>
          <p:nvPr>
            <p:ph type="dt" sz="half" idx="10"/>
          </p:nvPr>
        </p:nvSpPr>
        <p:spPr/>
        <p:txBody>
          <a:bodyPr/>
          <a:lstStyle/>
          <a:p>
            <a:fld id="{2D33D032-5A5F-4980-90FD-1B9C0EF0F0A5}" type="datetime1">
              <a:rPr lang="en-US" smtClean="0"/>
              <a:t>10/26/2022</a:t>
            </a:fld>
            <a:endParaRPr lang="en-US"/>
          </a:p>
        </p:txBody>
      </p:sp>
    </p:spTree>
    <p:extLst>
      <p:ext uri="{BB962C8B-B14F-4D97-AF65-F5344CB8AC3E}">
        <p14:creationId xmlns:p14="http://schemas.microsoft.com/office/powerpoint/2010/main" val="3943004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a:t>In Summary</a:t>
            </a:r>
          </a:p>
        </p:txBody>
      </p:sp>
      <p:sp>
        <p:nvSpPr>
          <p:cNvPr id="2" name="Content Placeholder 1">
            <a:extLst>
              <a:ext uri="{FF2B5EF4-FFF2-40B4-BE49-F238E27FC236}">
                <a16:creationId xmlns:a16="http://schemas.microsoft.com/office/drawing/2014/main" id="{AC11588E-2DFE-4B62-9AF1-39CA012E58A9}"/>
              </a:ext>
            </a:extLst>
          </p:cNvPr>
          <p:cNvSpPr>
            <a:spLocks noGrp="1"/>
          </p:cNvSpPr>
          <p:nvPr>
            <p:ph idx="1"/>
          </p:nvPr>
        </p:nvSpPr>
        <p:spPr/>
        <p:txBody>
          <a:bodyPr/>
          <a:lstStyle/>
          <a:p>
            <a:r>
              <a:rPr lang="en-US" dirty="0"/>
              <a:t>Add – and correct – captions where appropriate;</a:t>
            </a:r>
          </a:p>
          <a:p>
            <a:r>
              <a:rPr lang="en-US" dirty="0"/>
              <a:t>Add alternative text where appropriate. Ensure it makes sense in context;</a:t>
            </a:r>
          </a:p>
          <a:p>
            <a:r>
              <a:rPr lang="en-US" dirty="0"/>
              <a:t>Ensure your events have adequate accommodations in place, and if not;</a:t>
            </a:r>
          </a:p>
          <a:p>
            <a:r>
              <a:rPr lang="en-US" dirty="0"/>
              <a:t>Ensure someone specific is tasked with helping to facilitate accommodations;</a:t>
            </a:r>
          </a:p>
          <a:p>
            <a:r>
              <a:rPr lang="en-US" dirty="0"/>
              <a:t>Be open to making mistakes and improvements. This is always a learning process!</a:t>
            </a:r>
          </a:p>
          <a:p>
            <a:endParaRPr lang="en-US" dirty="0"/>
          </a:p>
        </p:txBody>
      </p:sp>
      <p:sp>
        <p:nvSpPr>
          <p:cNvPr id="3" name="Slide Number Placeholder 2">
            <a:extLst>
              <a:ext uri="{FF2B5EF4-FFF2-40B4-BE49-F238E27FC236}">
                <a16:creationId xmlns:a16="http://schemas.microsoft.com/office/drawing/2014/main" id="{5359628D-BAA4-4CF9-B503-717967AE980F}"/>
              </a:ext>
            </a:extLst>
          </p:cNvPr>
          <p:cNvSpPr>
            <a:spLocks noGrp="1"/>
          </p:cNvSpPr>
          <p:nvPr>
            <p:ph type="sldNum" sz="quarter" idx="12"/>
          </p:nvPr>
        </p:nvSpPr>
        <p:spPr/>
        <p:txBody>
          <a:bodyPr/>
          <a:lstStyle/>
          <a:p>
            <a:fld id="{330EA680-D336-4FF7-8B7A-9848BB0A1C32}" type="slidenum">
              <a:rPr lang="en-US" smtClean="0"/>
              <a:t>35</a:t>
            </a:fld>
            <a:endParaRPr lang="en-US"/>
          </a:p>
        </p:txBody>
      </p:sp>
      <p:sp>
        <p:nvSpPr>
          <p:cNvPr id="5" name="Date Placeholder 4">
            <a:extLst>
              <a:ext uri="{FF2B5EF4-FFF2-40B4-BE49-F238E27FC236}">
                <a16:creationId xmlns:a16="http://schemas.microsoft.com/office/drawing/2014/main" id="{81E14A19-5622-27F0-25AD-90B4DA095417}"/>
              </a:ext>
            </a:extLst>
          </p:cNvPr>
          <p:cNvSpPr>
            <a:spLocks noGrp="1"/>
          </p:cNvSpPr>
          <p:nvPr>
            <p:ph type="dt" sz="half" idx="10"/>
          </p:nvPr>
        </p:nvSpPr>
        <p:spPr/>
        <p:txBody>
          <a:bodyPr/>
          <a:lstStyle/>
          <a:p>
            <a:fld id="{92C826C6-B2B6-458A-A288-AAC60CB33561}" type="datetime1">
              <a:rPr lang="en-US" smtClean="0"/>
              <a:t>10/26/2022</a:t>
            </a:fld>
            <a:endParaRPr lang="en-US"/>
          </a:p>
        </p:txBody>
      </p:sp>
    </p:spTree>
    <p:extLst>
      <p:ext uri="{BB962C8B-B14F-4D97-AF65-F5344CB8AC3E}">
        <p14:creationId xmlns:p14="http://schemas.microsoft.com/office/powerpoint/2010/main" val="282680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Call me beep me!</a:t>
            </a:r>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10610850" cy="4351338"/>
          </a:xfrm>
        </p:spPr>
        <p:txBody>
          <a:bodyPr>
            <a:normAutofit fontScale="92500" lnSpcReduction="10000"/>
          </a:bodyPr>
          <a:lstStyle/>
          <a:p>
            <a:pPr marL="0" lvl="0" indent="0" algn="l" rtl="0">
              <a:spcBef>
                <a:spcPts val="0"/>
              </a:spcBef>
              <a:spcAft>
                <a:spcPts val="0"/>
              </a:spcAft>
              <a:buNone/>
            </a:pPr>
            <a:r>
              <a:rPr lang="en-US" dirty="0"/>
              <a:t>Mark McCarthy</a:t>
            </a:r>
          </a:p>
          <a:p>
            <a:pPr marL="0" lvl="0" indent="0" algn="l" rtl="0">
              <a:spcBef>
                <a:spcPts val="0"/>
              </a:spcBef>
              <a:spcAft>
                <a:spcPts val="0"/>
              </a:spcAft>
              <a:buNone/>
            </a:pPr>
            <a:r>
              <a:rPr lang="en-US" sz="2000" dirty="0"/>
              <a:t>Lead Accessibility Engineer, QA</a:t>
            </a:r>
          </a:p>
          <a:p>
            <a:pPr marL="0" lvl="0" indent="0" algn="l" rtl="0">
              <a:spcBef>
                <a:spcPts val="0"/>
              </a:spcBef>
              <a:spcAft>
                <a:spcPts val="0"/>
              </a:spcAft>
              <a:buNone/>
            </a:pPr>
            <a:r>
              <a:rPr lang="en-US" sz="2000" dirty="0"/>
              <a:t>Administrative Information Technology Services</a:t>
            </a:r>
          </a:p>
          <a:p>
            <a:pPr marL="0" lvl="0" indent="0" algn="l" rtl="0">
              <a:spcBef>
                <a:spcPts val="0"/>
              </a:spcBef>
              <a:spcAft>
                <a:spcPts val="0"/>
              </a:spcAft>
              <a:buNone/>
            </a:pPr>
            <a:r>
              <a:rPr lang="en-US" sz="2000" dirty="0"/>
              <a:t>University of Illinois System Office</a:t>
            </a:r>
          </a:p>
          <a:p>
            <a:pPr marL="0" indent="0">
              <a:spcBef>
                <a:spcPts val="0"/>
              </a:spcBef>
              <a:buNone/>
            </a:pPr>
            <a:endParaRPr lang="en-US" sz="2800" dirty="0"/>
          </a:p>
          <a:p>
            <a:pPr marL="0" indent="0">
              <a:spcBef>
                <a:spcPts val="0"/>
              </a:spcBef>
              <a:buNone/>
            </a:pPr>
            <a:r>
              <a:rPr lang="en-US" dirty="0">
                <a:hlinkClick r:id="rId2"/>
              </a:rPr>
              <a:t>217-300-3408</a:t>
            </a:r>
            <a:r>
              <a:rPr lang="en-US" dirty="0"/>
              <a:t> | </a:t>
            </a:r>
            <a:r>
              <a:rPr lang="en-US" dirty="0">
                <a:hlinkClick r:id="rId3"/>
              </a:rPr>
              <a:t>mcmccar2@uillinois.edu</a:t>
            </a:r>
            <a:endParaRPr lang="en-US" dirty="0"/>
          </a:p>
          <a:p>
            <a:pPr marL="0" indent="0">
              <a:spcBef>
                <a:spcPts val="0"/>
              </a:spcBef>
              <a:buNone/>
            </a:pPr>
            <a:endParaRPr lang="en-US" sz="2800" dirty="0"/>
          </a:p>
          <a:p>
            <a:pPr marL="0" indent="0">
              <a:spcBef>
                <a:spcPts val="0"/>
              </a:spcBef>
              <a:buNone/>
            </a:pPr>
            <a:r>
              <a:rPr lang="en-US" sz="2800" dirty="0"/>
              <a:t>Want more? </a:t>
            </a:r>
            <a:endParaRPr lang="en-US" dirty="0"/>
          </a:p>
          <a:p>
            <a:pPr>
              <a:spcBef>
                <a:spcPts val="0"/>
              </a:spcBef>
              <a:buFont typeface="Wingdings" panose="05000000000000000000" pitchFamily="2" charset="2"/>
              <a:buChar char="§"/>
            </a:pPr>
            <a:r>
              <a:rPr lang="en-US" sz="2400" dirty="0">
                <a:hlinkClick r:id="rId4"/>
              </a:rPr>
              <a:t>Crutches and Spice</a:t>
            </a:r>
            <a:r>
              <a:rPr lang="en-US" sz="2400" dirty="0"/>
              <a:t>, a blog by </a:t>
            </a:r>
            <a:r>
              <a:rPr lang="en-US" sz="2400" b="1" dirty="0">
                <a:hlinkClick r:id="rId5"/>
              </a:rPr>
              <a:t>Imani </a:t>
            </a:r>
            <a:r>
              <a:rPr lang="en-US" sz="2400" b="1" dirty="0" err="1">
                <a:hlinkClick r:id="rId5"/>
              </a:rPr>
              <a:t>Barbarin</a:t>
            </a:r>
            <a:r>
              <a:rPr lang="en-US" sz="2400" dirty="0"/>
              <a:t>, disability advocate and comms expert;</a:t>
            </a:r>
          </a:p>
          <a:p>
            <a:pPr>
              <a:spcBef>
                <a:spcPts val="0"/>
              </a:spcBef>
              <a:buFont typeface="Wingdings" panose="05000000000000000000" pitchFamily="2" charset="2"/>
              <a:buChar char="§"/>
            </a:pPr>
            <a:r>
              <a:rPr lang="en-US" sz="2400" b="1" dirty="0">
                <a:hlinkClick r:id="rId6"/>
              </a:rPr>
              <a:t>Andrew </a:t>
            </a:r>
            <a:r>
              <a:rPr lang="en-US" sz="2400" b="1" dirty="0" err="1">
                <a:hlinkClick r:id="rId6"/>
              </a:rPr>
              <a:t>Gurza</a:t>
            </a:r>
            <a:r>
              <a:rPr lang="en-US" sz="2400" dirty="0"/>
              <a:t>, an award winning </a:t>
            </a:r>
            <a:r>
              <a:rPr lang="en-US" sz="1900" dirty="0"/>
              <a:t>🌈x♿</a:t>
            </a:r>
            <a:r>
              <a:rPr lang="en-US" sz="2400" dirty="0"/>
              <a:t> speaker and advocate.</a:t>
            </a:r>
          </a:p>
          <a:p>
            <a:pPr>
              <a:spcBef>
                <a:spcPts val="0"/>
              </a:spcBef>
              <a:buFont typeface="Wingdings" panose="05000000000000000000" pitchFamily="2" charset="2"/>
              <a:buChar char="§"/>
            </a:pPr>
            <a:r>
              <a:rPr lang="en-US" sz="2400" b="1" dirty="0">
                <a:hlinkClick r:id="rId7"/>
              </a:rPr>
              <a:t>Rikki Poynter</a:t>
            </a:r>
            <a:r>
              <a:rPr lang="en-US" sz="2400" dirty="0"/>
              <a:t>, content creator, writer, accessibility consultant, and public speaker. Specializing in variety of disability (deafness, chronic pain, fatigue) related topics.</a:t>
            </a:r>
          </a:p>
          <a:p>
            <a:pPr marL="0" indent="0">
              <a:spcBef>
                <a:spcPts val="0"/>
              </a:spcBef>
              <a:buClr>
                <a:srgbClr val="FFCC00"/>
              </a:buClr>
              <a:buNone/>
            </a:pPr>
            <a:endParaRPr lang="en-US" sz="2400" dirty="0"/>
          </a:p>
          <a:p>
            <a:pPr>
              <a:spcBef>
                <a:spcPts val="0"/>
              </a:spcBef>
              <a:buFont typeface="Wingdings" panose="05000000000000000000" pitchFamily="2" charset="2"/>
              <a:buChar char="§"/>
            </a:pPr>
            <a:r>
              <a:rPr lang="en-US" sz="2400" dirty="0"/>
              <a:t>Want to be </a:t>
            </a:r>
            <a:r>
              <a:rPr lang="en-US" sz="2400" i="1" dirty="0"/>
              <a:t>certified</a:t>
            </a:r>
            <a:r>
              <a:rPr lang="en-US" sz="2400" dirty="0"/>
              <a:t> in some accessibility basics (or advanced…s)? </a:t>
            </a:r>
          </a:p>
          <a:p>
            <a:pPr lvl="1">
              <a:spcBef>
                <a:spcPts val="0"/>
              </a:spcBef>
              <a:buFont typeface="Wingdings" panose="05000000000000000000" pitchFamily="2" charset="2"/>
              <a:buChar char="§"/>
            </a:pPr>
            <a:r>
              <a:rPr lang="en-US" sz="2000" dirty="0"/>
              <a:t>Look into UIUC’s </a:t>
            </a:r>
            <a:r>
              <a:rPr lang="en-US" sz="2000" dirty="0">
                <a:hlinkClick r:id="rId8"/>
              </a:rPr>
              <a:t>IADP program</a:t>
            </a:r>
            <a:r>
              <a:rPr lang="en-US" sz="2000" dirty="0"/>
              <a:t> (I’m an instructor!) or </a:t>
            </a:r>
            <a:r>
              <a:rPr lang="en-US" sz="2000" dirty="0">
                <a:hlinkClick r:id="rId9"/>
              </a:rPr>
              <a:t>IAAP’s various offerings</a:t>
            </a:r>
            <a:r>
              <a:rPr lang="en-US" sz="2000" dirty="0"/>
              <a:t>!</a:t>
            </a:r>
            <a:endParaRPr lang="en-US" dirty="0"/>
          </a:p>
          <a:p>
            <a:pPr marL="457200" lvl="1" indent="0">
              <a:spcBef>
                <a:spcPts val="0"/>
              </a:spcBef>
              <a:buNone/>
            </a:pPr>
            <a:endParaRPr lang="en-US" sz="2000"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pic>
        <p:nvPicPr>
          <p:cNvPr id="10" name="Picture 9" descr="Appa from Kim's Convenience, warmly saying &quot;OK, see you!&quot;">
            <a:extLst>
              <a:ext uri="{FF2B5EF4-FFF2-40B4-BE49-F238E27FC236}">
                <a16:creationId xmlns:a16="http://schemas.microsoft.com/office/drawing/2014/main" id="{70B802AD-47EA-4611-A91D-6E55B54D9C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9821" y="361015"/>
            <a:ext cx="3656216" cy="2056622"/>
          </a:xfrm>
          <a:prstGeom prst="rect">
            <a:avLst/>
          </a:prstGeom>
        </p:spPr>
      </p:pic>
      <p:sp>
        <p:nvSpPr>
          <p:cNvPr id="4" name="Slide Number Placeholder 3">
            <a:extLst>
              <a:ext uri="{FF2B5EF4-FFF2-40B4-BE49-F238E27FC236}">
                <a16:creationId xmlns:a16="http://schemas.microsoft.com/office/drawing/2014/main" id="{8B1DCB2C-7E15-4B38-8342-1B193E34F9A2}"/>
              </a:ext>
            </a:extLst>
          </p:cNvPr>
          <p:cNvSpPr>
            <a:spLocks noGrp="1"/>
          </p:cNvSpPr>
          <p:nvPr>
            <p:ph type="sldNum" sz="quarter" idx="12"/>
          </p:nvPr>
        </p:nvSpPr>
        <p:spPr/>
        <p:txBody>
          <a:bodyPr/>
          <a:lstStyle/>
          <a:p>
            <a:fld id="{16803DEA-F23C-45EC-9BDE-07FA344BED3B}" type="slidenum">
              <a:rPr lang="en-US" smtClean="0"/>
              <a:t>36</a:t>
            </a:fld>
            <a:endParaRPr lang="en-US" dirty="0"/>
          </a:p>
        </p:txBody>
      </p:sp>
      <p:cxnSp>
        <p:nvCxnSpPr>
          <p:cNvPr id="7" name="Straight Connector 6">
            <a:extLst>
              <a:ext uri="{FF2B5EF4-FFF2-40B4-BE49-F238E27FC236}">
                <a16:creationId xmlns:a16="http://schemas.microsoft.com/office/drawing/2014/main" id="{349DD072-0CFE-466A-8E1A-00692B0540B9}"/>
              </a:ext>
              <a:ext uri="{C183D7F6-B498-43B3-948B-1728B52AA6E4}">
                <adec:decorative xmlns:adec="http://schemas.microsoft.com/office/drawing/2017/decorative" val="1"/>
              </a:ext>
            </a:extLst>
          </p:cNvPr>
          <p:cNvCxnSpPr/>
          <p:nvPr/>
        </p:nvCxnSpPr>
        <p:spPr>
          <a:xfrm>
            <a:off x="838200" y="1415115"/>
            <a:ext cx="3983182" cy="0"/>
          </a:xfrm>
          <a:prstGeom prst="line">
            <a:avLst/>
          </a:prstGeom>
          <a:ln>
            <a:solidFill>
              <a:srgbClr val="C972F8"/>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0EE17BFF-7C98-5FBE-F536-93DCAE91DFF9}"/>
              </a:ext>
            </a:extLst>
          </p:cNvPr>
          <p:cNvSpPr>
            <a:spLocks noGrp="1"/>
          </p:cNvSpPr>
          <p:nvPr>
            <p:ph type="dt" sz="half" idx="10"/>
          </p:nvPr>
        </p:nvSpPr>
        <p:spPr/>
        <p:txBody>
          <a:bodyPr/>
          <a:lstStyle/>
          <a:p>
            <a:fld id="{FA1A7391-8895-4D6E-A81A-C2A48A055030}" type="datetime1">
              <a:rPr lang="en-US" smtClean="0"/>
              <a:t>10/26/2022</a:t>
            </a:fld>
            <a:endParaRPr lang="en-US" dirty="0"/>
          </a:p>
        </p:txBody>
      </p:sp>
      <p:sp>
        <p:nvSpPr>
          <p:cNvPr id="6" name="Footer Placeholder 5">
            <a:extLst>
              <a:ext uri="{FF2B5EF4-FFF2-40B4-BE49-F238E27FC236}">
                <a16:creationId xmlns:a16="http://schemas.microsoft.com/office/drawing/2014/main" id="{8C956DE7-EED9-3B4F-B243-033E2EC0EE5E}"/>
              </a:ext>
            </a:extLst>
          </p:cNvPr>
          <p:cNvSpPr>
            <a:spLocks noGrp="1"/>
          </p:cNvSpPr>
          <p:nvPr>
            <p:ph type="ftr" sz="quarter" idx="11"/>
          </p:nvPr>
        </p:nvSpPr>
        <p:spPr/>
        <p:txBody>
          <a:bodyPr/>
          <a:lstStyle/>
          <a:p>
            <a:r>
              <a:rPr lang="en-US" dirty="0"/>
              <a:t>Photo: Kim's Convenience, CBC TV, 2016</a:t>
            </a:r>
          </a:p>
        </p:txBody>
      </p:sp>
    </p:spTree>
    <p:extLst>
      <p:ext uri="{BB962C8B-B14F-4D97-AF65-F5344CB8AC3E}">
        <p14:creationId xmlns:p14="http://schemas.microsoft.com/office/powerpoint/2010/main" val="4197816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5D157-C45B-427D-B360-AEB70DEBEE32}"/>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AC11588E-2DFE-4B62-9AF1-39CA012E58A9}"/>
              </a:ext>
            </a:extLst>
          </p:cNvPr>
          <p:cNvSpPr>
            <a:spLocks noGrp="1"/>
          </p:cNvSpPr>
          <p:nvPr>
            <p:ph idx="1"/>
          </p:nvPr>
        </p:nvSpPr>
        <p:spPr/>
        <p:txBody>
          <a:bodyPr>
            <a:normAutofit fontScale="55000" lnSpcReduction="20000"/>
          </a:bodyPr>
          <a:lstStyle/>
          <a:p>
            <a:r>
              <a:rPr lang="en-US" dirty="0"/>
              <a:t>Accessibility NYC</a:t>
            </a:r>
            <a:r>
              <a:rPr lang="en-US" dirty="0">
                <a:effectLst/>
              </a:rPr>
              <a:t>. (2019, March 5). </a:t>
            </a:r>
            <a:r>
              <a:rPr lang="en-US" i="1" dirty="0">
                <a:effectLst/>
              </a:rPr>
              <a:t>Why human captioning? - </a:t>
            </a:r>
            <a:r>
              <a:rPr lang="en-US" i="1" dirty="0" err="1"/>
              <a:t>M</a:t>
            </a:r>
            <a:r>
              <a:rPr lang="en-US" i="1" dirty="0" err="1">
                <a:effectLst/>
              </a:rPr>
              <a:t>irabai</a:t>
            </a:r>
            <a:r>
              <a:rPr lang="en-US" i="1" dirty="0">
                <a:effectLst/>
              </a:rPr>
              <a:t> Knight</a:t>
            </a:r>
            <a:r>
              <a:rPr lang="en-US" dirty="0">
                <a:effectLst/>
              </a:rPr>
              <a:t>. YouTube. </a:t>
            </a:r>
            <a:r>
              <a:rPr lang="en-US" dirty="0">
                <a:effectLst/>
                <a:hlinkClick r:id="rId2"/>
              </a:rPr>
              <a:t>https://www.youtube.com/watch?v=OYzLPqKIJFw </a:t>
            </a:r>
            <a:r>
              <a:rPr lang="en-US" dirty="0">
                <a:effectLst/>
              </a:rPr>
              <a:t>(</a:t>
            </a:r>
            <a:r>
              <a:rPr lang="en-US" dirty="0"/>
              <a:t>Updated May 2022)</a:t>
            </a:r>
          </a:p>
          <a:p>
            <a:r>
              <a:rPr lang="en-US" dirty="0"/>
              <a:t>“Cisco Annual Internet Report.” </a:t>
            </a:r>
            <a:r>
              <a:rPr lang="en-US" i="1" dirty="0"/>
              <a:t>Cisco</a:t>
            </a:r>
            <a:r>
              <a:rPr lang="en-US" dirty="0"/>
              <a:t>, 1 Dec. 2020, </a:t>
            </a:r>
            <a:r>
              <a:rPr lang="en-US" dirty="0">
                <a:hlinkClick r:id="rId3"/>
              </a:rPr>
              <a:t>www.cisco.com/c/en/us/solutions/executive-perspectives/annual-internet-report/index.html</a:t>
            </a:r>
            <a:r>
              <a:rPr lang="en-US" dirty="0"/>
              <a:t>.</a:t>
            </a:r>
          </a:p>
          <a:p>
            <a:r>
              <a:rPr lang="en-US" dirty="0">
                <a:effectLst/>
              </a:rPr>
              <a:t>Davies, Hannah J. “Lights, Camera, Caption! Why Subtitles Are No Longer Just for the Hard of Hearing.” The Guardian. Guardian News and Media, July 21, 2019. </a:t>
            </a:r>
            <a:r>
              <a:rPr lang="en-US" dirty="0">
                <a:effectLst/>
                <a:hlinkClick r:id="rId4"/>
              </a:rPr>
              <a:t>https://www.theguardian.com/tv-and-radio/2019/jul/21/subtitles-tv-hearing-no-context-twitter-captions</a:t>
            </a:r>
            <a:r>
              <a:rPr lang="en-US" dirty="0">
                <a:effectLst/>
              </a:rPr>
              <a:t>.</a:t>
            </a:r>
          </a:p>
          <a:p>
            <a:r>
              <a:rPr lang="en-US" sz="2800" dirty="0"/>
              <a:t>Erickson, W. Lee, C., &amp; von Schrader, S. (2021). </a:t>
            </a:r>
            <a:r>
              <a:rPr lang="en-US" sz="2800" dirty="0">
                <a:hlinkClick r:id="rId5"/>
              </a:rPr>
              <a:t>2018 Disability Status Report</a:t>
            </a:r>
            <a:r>
              <a:rPr lang="en-US" sz="2800" dirty="0"/>
              <a:t>: United States. Ithaca, NY: Cornell University Yang Tan Institute on Employment and Disability (YTI).</a:t>
            </a:r>
            <a:endParaRPr lang="en-US" dirty="0">
              <a:effectLst/>
            </a:endParaRPr>
          </a:p>
          <a:p>
            <a:r>
              <a:rPr lang="en-US" dirty="0">
                <a:effectLst/>
              </a:rPr>
              <a:t>McCue, TJ. “Verizon Media Says 69 Percent of Consumers Watching Video with Sound Off.” Forbes. Forbes Magazine, July 31, 2019. </a:t>
            </a:r>
            <a:r>
              <a:rPr lang="en-US" dirty="0">
                <a:effectLst/>
                <a:hlinkClick r:id="rId6"/>
              </a:rPr>
              <a:t>https://www.forbes.com/sites/tjmccue/2019/07/31/verizon-media-says-69-percent-of-consumers-watching-video-with-sound-off</a:t>
            </a:r>
            <a:r>
              <a:rPr lang="en-US" dirty="0">
                <a:effectLst/>
              </a:rPr>
              <a:t>.</a:t>
            </a:r>
          </a:p>
          <a:p>
            <a:r>
              <a:rPr lang="en-US" dirty="0" err="1">
                <a:effectLst/>
              </a:rPr>
              <a:t>Muldofsky</a:t>
            </a:r>
            <a:r>
              <a:rPr lang="en-US" dirty="0">
                <a:effectLst/>
              </a:rPr>
              <a:t>, Mack, Lauren </a:t>
            </a:r>
            <a:r>
              <a:rPr lang="en-US" dirty="0" err="1">
                <a:effectLst/>
              </a:rPr>
              <a:t>Dimundo</a:t>
            </a:r>
            <a:r>
              <a:rPr lang="en-US" dirty="0">
                <a:effectLst/>
              </a:rPr>
              <a:t>, and Allie Yang. “Disabled Creators on </a:t>
            </a:r>
            <a:r>
              <a:rPr lang="en-US" dirty="0" err="1">
                <a:effectLst/>
              </a:rPr>
              <a:t>TikTok</a:t>
            </a:r>
            <a:r>
              <a:rPr lang="en-US" dirty="0">
                <a:effectLst/>
              </a:rPr>
              <a:t> Show the World It’s Time for a Different Kind of Star.” ABC news. ABC News Network, April 29, 2021. </a:t>
            </a:r>
            <a:r>
              <a:rPr lang="en-US" dirty="0">
                <a:effectLst/>
                <a:hlinkClick r:id="rId7"/>
              </a:rPr>
              <a:t>https://abcnews.go.com/US/disabled-creators-tiktok-show-world-time-kind-star/story?id=77402363</a:t>
            </a:r>
            <a:r>
              <a:rPr lang="en-US" dirty="0">
                <a:effectLst/>
              </a:rPr>
              <a:t>.</a:t>
            </a:r>
          </a:p>
          <a:p>
            <a:r>
              <a:rPr lang="en-US" dirty="0">
                <a:effectLst/>
              </a:rPr>
              <a:t>Patel, Sahil. “85 Percent of Facebook Video Is Watched without Sound.” </a:t>
            </a:r>
            <a:r>
              <a:rPr lang="en-US" dirty="0" err="1">
                <a:effectLst/>
              </a:rPr>
              <a:t>Digiday</a:t>
            </a:r>
            <a:r>
              <a:rPr lang="en-US" dirty="0">
                <a:effectLst/>
              </a:rPr>
              <a:t>, May 9, 2019. </a:t>
            </a:r>
            <a:r>
              <a:rPr lang="en-US" dirty="0">
                <a:effectLst/>
                <a:hlinkClick r:id="rId8"/>
              </a:rPr>
              <a:t>https://digiday.com/media/silent-world-facebook-video/</a:t>
            </a:r>
            <a:r>
              <a:rPr lang="en-US" dirty="0">
                <a:effectLst/>
              </a:rPr>
              <a:t>. </a:t>
            </a:r>
          </a:p>
          <a:p>
            <a:r>
              <a:rPr lang="en-US" dirty="0">
                <a:effectLst/>
              </a:rPr>
              <a:t>“Research into Same-Language Subtitling.” Turn On The Subtitles, February 24, 2021. </a:t>
            </a:r>
            <a:r>
              <a:rPr lang="en-US" dirty="0">
                <a:effectLst/>
                <a:hlinkClick r:id="rId9"/>
              </a:rPr>
              <a:t>https://turnonthesubtitles.org/research/</a:t>
            </a:r>
            <a:r>
              <a:rPr lang="en-US" dirty="0">
                <a:effectLst/>
              </a:rPr>
              <a:t>.</a:t>
            </a:r>
          </a:p>
          <a:p>
            <a:r>
              <a:rPr lang="en-US" dirty="0"/>
              <a:t>Television access services, Review of the Code and guidance, March 2006. </a:t>
            </a:r>
            <a:r>
              <a:rPr lang="en-US" dirty="0">
                <a:hlinkClick r:id="rId10"/>
              </a:rPr>
              <a:t>https://www.ofcom.org.uk/__data/assets/pdf_file/0016/42442/access.pdf</a:t>
            </a:r>
            <a:r>
              <a:rPr lang="en-US" dirty="0"/>
              <a:t>.</a:t>
            </a:r>
          </a:p>
          <a:p>
            <a:endParaRPr lang="en-US" dirty="0">
              <a:effectLst/>
            </a:endParaRPr>
          </a:p>
          <a:p>
            <a:endParaRPr lang="en-US" dirty="0">
              <a:effectLst/>
            </a:endParaRPr>
          </a:p>
          <a:p>
            <a:endParaRPr lang="en-US" dirty="0">
              <a:effectLst/>
            </a:endParaRPr>
          </a:p>
          <a:p>
            <a:pPr marL="0" indent="0">
              <a:buNone/>
            </a:pPr>
            <a:endParaRPr lang="en-US" dirty="0">
              <a:effectLst/>
            </a:endParaRPr>
          </a:p>
          <a:p>
            <a:endParaRPr lang="en-US" dirty="0">
              <a:effectLst/>
            </a:endParaRPr>
          </a:p>
          <a:p>
            <a:endParaRPr lang="en-US" dirty="0">
              <a:effectLst/>
              <a:latin typeface="Arial" panose="020B0604020202020204" pitchFamily="34" charset="0"/>
            </a:endParaRPr>
          </a:p>
          <a:p>
            <a:endParaRPr lang="en-US" dirty="0"/>
          </a:p>
          <a:p>
            <a:endParaRPr lang="en-US" dirty="0"/>
          </a:p>
        </p:txBody>
      </p:sp>
      <p:sp>
        <p:nvSpPr>
          <p:cNvPr id="3" name="Slide Number Placeholder 2">
            <a:extLst>
              <a:ext uri="{FF2B5EF4-FFF2-40B4-BE49-F238E27FC236}">
                <a16:creationId xmlns:a16="http://schemas.microsoft.com/office/drawing/2014/main" id="{5359628D-BAA4-4CF9-B503-717967AE980F}"/>
              </a:ext>
            </a:extLst>
          </p:cNvPr>
          <p:cNvSpPr>
            <a:spLocks noGrp="1"/>
          </p:cNvSpPr>
          <p:nvPr>
            <p:ph type="sldNum" sz="quarter" idx="12"/>
          </p:nvPr>
        </p:nvSpPr>
        <p:spPr/>
        <p:txBody>
          <a:bodyPr/>
          <a:lstStyle/>
          <a:p>
            <a:fld id="{330EA680-D336-4FF7-8B7A-9848BB0A1C32}" type="slidenum">
              <a:rPr lang="en-US" smtClean="0"/>
              <a:t>37</a:t>
            </a:fld>
            <a:endParaRPr lang="en-US"/>
          </a:p>
        </p:txBody>
      </p:sp>
      <p:sp>
        <p:nvSpPr>
          <p:cNvPr id="5" name="Date Placeholder 4">
            <a:extLst>
              <a:ext uri="{FF2B5EF4-FFF2-40B4-BE49-F238E27FC236}">
                <a16:creationId xmlns:a16="http://schemas.microsoft.com/office/drawing/2014/main" id="{C7621D82-E1A9-1ACB-BDD4-B5CF91AD91FE}"/>
              </a:ext>
            </a:extLst>
          </p:cNvPr>
          <p:cNvSpPr>
            <a:spLocks noGrp="1"/>
          </p:cNvSpPr>
          <p:nvPr>
            <p:ph type="dt" sz="half" idx="10"/>
          </p:nvPr>
        </p:nvSpPr>
        <p:spPr/>
        <p:txBody>
          <a:bodyPr/>
          <a:lstStyle/>
          <a:p>
            <a:fld id="{A267FE2D-62CB-4CFF-986F-F6A774B55464}" type="datetime1">
              <a:rPr lang="en-US" smtClean="0"/>
              <a:t>10/26/2022</a:t>
            </a:fld>
            <a:endParaRPr lang="en-US"/>
          </a:p>
        </p:txBody>
      </p:sp>
    </p:spTree>
    <p:extLst>
      <p:ext uri="{BB962C8B-B14F-4D97-AF65-F5344CB8AC3E}">
        <p14:creationId xmlns:p14="http://schemas.microsoft.com/office/powerpoint/2010/main" val="190836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2636A-569E-42B7-80A5-EDB0301FE56C}"/>
              </a:ext>
            </a:extLst>
          </p:cNvPr>
          <p:cNvSpPr>
            <a:spLocks noGrp="1"/>
          </p:cNvSpPr>
          <p:nvPr>
            <p:ph type="title"/>
          </p:nvPr>
        </p:nvSpPr>
        <p:spPr>
          <a:xfrm>
            <a:off x="5297762" y="329184"/>
            <a:ext cx="6251110" cy="1783080"/>
          </a:xfrm>
        </p:spPr>
        <p:txBody>
          <a:bodyPr anchor="b">
            <a:normAutofit/>
          </a:bodyPr>
          <a:lstStyle/>
          <a:p>
            <a:r>
              <a:rPr lang="en-US" sz="5400" dirty="0"/>
              <a:t>Assistive Technology and Creativity</a:t>
            </a:r>
          </a:p>
        </p:txBody>
      </p:sp>
      <p:pic>
        <p:nvPicPr>
          <p:cNvPr id="6" name="Picture 5" descr="A man in a yellow sweater signing &quot;What?&quot; in ASL. He has a confused expression.">
            <a:extLst>
              <a:ext uri="{FF2B5EF4-FFF2-40B4-BE49-F238E27FC236}">
                <a16:creationId xmlns:a16="http://schemas.microsoft.com/office/drawing/2014/main" id="{58E8B8A9-5F47-43A5-8C0A-9AB9C8D12801}"/>
              </a:ext>
            </a:extLst>
          </p:cNvPr>
          <p:cNvPicPr>
            <a:picLocks noChangeAspect="1"/>
          </p:cNvPicPr>
          <p:nvPr/>
        </p:nvPicPr>
        <p:blipFill rotWithShape="1">
          <a:blip r:embed="rId3">
            <a:extLst>
              <a:ext uri="{28A0092B-C50C-407E-A947-70E740481C1C}">
                <a14:useLocalDpi xmlns:a14="http://schemas.microsoft.com/office/drawing/2010/main" val="0"/>
              </a:ext>
            </a:extLst>
          </a:blip>
          <a:srcRect r="-1" b="1709"/>
          <a:stretch/>
        </p:blipFill>
        <p:spPr>
          <a:xfrm>
            <a:off x="0"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 name="Content Placeholder 2">
            <a:extLst>
              <a:ext uri="{FF2B5EF4-FFF2-40B4-BE49-F238E27FC236}">
                <a16:creationId xmlns:a16="http://schemas.microsoft.com/office/drawing/2014/main" id="{87B49851-24BD-40BD-A7C8-F3FEA2D4B982}"/>
              </a:ext>
            </a:extLst>
          </p:cNvPr>
          <p:cNvSpPr>
            <a:spLocks noGrp="1"/>
          </p:cNvSpPr>
          <p:nvPr>
            <p:ph idx="1"/>
          </p:nvPr>
        </p:nvSpPr>
        <p:spPr>
          <a:xfrm>
            <a:off x="4931923" y="2558375"/>
            <a:ext cx="7072009" cy="4078946"/>
          </a:xfrm>
        </p:spPr>
        <p:txBody>
          <a:bodyPr>
            <a:normAutofit fontScale="92500" lnSpcReduction="10000"/>
          </a:bodyPr>
          <a:lstStyle/>
          <a:p>
            <a:pPr marL="0" indent="0">
              <a:buNone/>
            </a:pPr>
            <a:r>
              <a:rPr lang="en-US" sz="1800" dirty="0"/>
              <a:t>There are several ways that disabled folks use tech, some more creative than others!</a:t>
            </a:r>
          </a:p>
          <a:p>
            <a:r>
              <a:rPr lang="en-US" sz="1800" dirty="0"/>
              <a:t>Folks that are blind, have poor vision, or sometimes cognitive disabilities might use a screen reader or narration software to access their computer. Audio description also helps.</a:t>
            </a:r>
          </a:p>
          <a:p>
            <a:r>
              <a:rPr lang="en-US" sz="1800" dirty="0"/>
              <a:t>People who are D/deaf, hard-of-hearing, or have other auditory issues primarily benefit from captions, subtitles, and transcripts. Some may also like to use haptic vests (vests with vibrating speakers) depending on their needs.</a:t>
            </a:r>
          </a:p>
          <a:p>
            <a:r>
              <a:rPr lang="en-US" sz="1800" dirty="0"/>
              <a:t>Those with limited mobility (like me!) may use speech-to-text software to dictate or access applications, may only use a keyboard, and/or may use a </a:t>
            </a:r>
            <a:r>
              <a:rPr lang="en-US" sz="1800" dirty="0" err="1"/>
              <a:t>mouthstick</a:t>
            </a:r>
            <a:r>
              <a:rPr lang="en-US" sz="1800" dirty="0"/>
              <a:t> or other devices for the mouth or head to access their computer.</a:t>
            </a:r>
          </a:p>
          <a:p>
            <a:pPr marL="0" indent="0">
              <a:buNone/>
            </a:pPr>
            <a:r>
              <a:rPr lang="en-US" sz="1800" dirty="0"/>
              <a:t>Many things that are now common items started as assistive tech, such as the Oculus (Meta) VR headset; dictation software; </a:t>
            </a:r>
            <a:r>
              <a:rPr lang="en-US" sz="1800" dirty="0" err="1"/>
              <a:t>curbcuts</a:t>
            </a:r>
            <a:r>
              <a:rPr lang="en-US" sz="1800" dirty="0"/>
              <a:t>; auto-captions; audio/e-books; what can you think of that has such a dual purpose?</a:t>
            </a:r>
          </a:p>
        </p:txBody>
      </p:sp>
      <p:sp>
        <p:nvSpPr>
          <p:cNvPr id="9" name="Date Placeholder 8">
            <a:extLst>
              <a:ext uri="{FF2B5EF4-FFF2-40B4-BE49-F238E27FC236}">
                <a16:creationId xmlns:a16="http://schemas.microsoft.com/office/drawing/2014/main" id="{64BEB715-9A52-8E1D-B23F-00E8B185283D}"/>
              </a:ext>
            </a:extLst>
          </p:cNvPr>
          <p:cNvSpPr>
            <a:spLocks noGrp="1"/>
          </p:cNvSpPr>
          <p:nvPr>
            <p:ph type="dt" sz="half" idx="10"/>
          </p:nvPr>
        </p:nvSpPr>
        <p:spPr/>
        <p:txBody>
          <a:bodyPr/>
          <a:lstStyle/>
          <a:p>
            <a:fld id="{6957697F-EDA2-48C7-962E-050E33355BDE}" type="datetime1">
              <a:rPr lang="en-US" smtClean="0"/>
              <a:t>10/26/2022</a:t>
            </a:fld>
            <a:endParaRPr lang="en-US" dirty="0"/>
          </a:p>
        </p:txBody>
      </p:sp>
      <p:sp>
        <p:nvSpPr>
          <p:cNvPr id="10" name="Slide Number Placeholder 9">
            <a:extLst>
              <a:ext uri="{FF2B5EF4-FFF2-40B4-BE49-F238E27FC236}">
                <a16:creationId xmlns:a16="http://schemas.microsoft.com/office/drawing/2014/main" id="{6B2D3CDA-AE4F-B531-0AA1-4DD4830C6F61}"/>
              </a:ext>
            </a:extLst>
          </p:cNvPr>
          <p:cNvSpPr>
            <a:spLocks noGrp="1"/>
          </p:cNvSpPr>
          <p:nvPr>
            <p:ph type="sldNum" sz="quarter" idx="12"/>
          </p:nvPr>
        </p:nvSpPr>
        <p:spPr/>
        <p:txBody>
          <a:bodyPr/>
          <a:lstStyle/>
          <a:p>
            <a:pPr algn="r"/>
            <a:fld id="{7B87C18D-3C7B-4DDE-8E5F-CD06DBFBC5D7}" type="slidenum">
              <a:rPr lang="en-US" smtClean="0"/>
              <a:pPr algn="r"/>
              <a:t>4</a:t>
            </a:fld>
            <a:endParaRPr lang="en-US" dirty="0"/>
          </a:p>
        </p:txBody>
      </p:sp>
      <p:cxnSp>
        <p:nvCxnSpPr>
          <p:cNvPr id="7" name="Straight Connector 6">
            <a:extLst>
              <a:ext uri="{FF2B5EF4-FFF2-40B4-BE49-F238E27FC236}">
                <a16:creationId xmlns:a16="http://schemas.microsoft.com/office/drawing/2014/main" id="{4EF251A7-5101-0D77-03B6-9960B1497DEB}"/>
              </a:ext>
              <a:ext uri="{C183D7F6-B498-43B3-948B-1728B52AA6E4}">
                <adec:decorative xmlns:adec="http://schemas.microsoft.com/office/drawing/2017/decorative" val="1"/>
              </a:ext>
            </a:extLst>
          </p:cNvPr>
          <p:cNvCxnSpPr/>
          <p:nvPr/>
        </p:nvCxnSpPr>
        <p:spPr>
          <a:xfrm>
            <a:off x="5092700" y="2247900"/>
            <a:ext cx="6667500" cy="0"/>
          </a:xfrm>
          <a:prstGeom prst="line">
            <a:avLst/>
          </a:prstGeom>
          <a:ln w="19050">
            <a:solidFill>
              <a:srgbClr val="A414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99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6979798-2F08-4788-94D8-3069C667BC75}"/>
              </a:ext>
            </a:extLst>
          </p:cNvPr>
          <p:cNvSpPr>
            <a:spLocks noGrp="1"/>
          </p:cNvSpPr>
          <p:nvPr>
            <p:ph type="sldNum" sz="quarter" idx="12"/>
          </p:nvPr>
        </p:nvSpPr>
        <p:spPr/>
        <p:txBody>
          <a:bodyPr/>
          <a:lstStyle/>
          <a:p>
            <a:fld id="{16803DEA-F23C-45EC-9BDE-07FA344BED3B}" type="slidenum">
              <a:rPr lang="en-US" smtClean="0"/>
              <a:pPr/>
              <a:t>5</a:t>
            </a:fld>
            <a:endParaRPr lang="en-US" dirty="0"/>
          </a:p>
        </p:txBody>
      </p:sp>
      <p:pic>
        <p:nvPicPr>
          <p:cNvPr id="14" name="Content Placeholder 13" descr="some major life activities, including: caring for oneself, seeing, hearing, eating, walking, standing, lifting, speaking, learning, breathing, reading, thinking, concentrating, communicating, working">
            <a:extLst>
              <a:ext uri="{FF2B5EF4-FFF2-40B4-BE49-F238E27FC236}">
                <a16:creationId xmlns:a16="http://schemas.microsoft.com/office/drawing/2014/main" id="{88F5EEA2-7C20-4A64-8EEA-B2D44CBBF08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3264" y="1825625"/>
            <a:ext cx="4819471" cy="4351338"/>
          </a:xfrm>
          <a:prstGeom prst="rect">
            <a:avLst/>
          </a:prstGeom>
        </p:spPr>
      </p:pic>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p:txBody>
          <a:bodyPr>
            <a:normAutofit fontScale="92500" lnSpcReduction="20000"/>
          </a:bodyPr>
          <a:lstStyle/>
          <a:p>
            <a:r>
              <a:rPr lang="en-US" dirty="0"/>
              <a:t>Major life activities, or activities of daily living, can include things like, but are not limited to:</a:t>
            </a:r>
          </a:p>
          <a:p>
            <a:pPr lvl="1"/>
            <a:r>
              <a:rPr lang="en-US" dirty="0"/>
              <a:t>Self-care</a:t>
            </a:r>
          </a:p>
          <a:p>
            <a:pPr lvl="1"/>
            <a:r>
              <a:rPr lang="en-US" dirty="0"/>
              <a:t>Eating</a:t>
            </a:r>
          </a:p>
          <a:p>
            <a:pPr lvl="1"/>
            <a:r>
              <a:rPr lang="en-US" dirty="0"/>
              <a:t>Hearing</a:t>
            </a:r>
          </a:p>
          <a:p>
            <a:pPr lvl="1"/>
            <a:r>
              <a:rPr lang="en-US" dirty="0"/>
              <a:t>Seeing</a:t>
            </a:r>
          </a:p>
          <a:p>
            <a:pPr lvl="1"/>
            <a:r>
              <a:rPr lang="en-US" dirty="0"/>
              <a:t>Walking</a:t>
            </a:r>
          </a:p>
          <a:p>
            <a:pPr lvl="1"/>
            <a:r>
              <a:rPr lang="en-US" dirty="0"/>
              <a:t>Speaking</a:t>
            </a:r>
          </a:p>
          <a:p>
            <a:pPr lvl="1"/>
            <a:r>
              <a:rPr lang="en-US" dirty="0"/>
              <a:t>Thinking</a:t>
            </a:r>
          </a:p>
          <a:p>
            <a:pPr lvl="1"/>
            <a:endParaRPr lang="en-US" dirty="0"/>
          </a:p>
          <a:p>
            <a:pPr lvl="1"/>
            <a:endParaRPr lang="en-US" dirty="0"/>
          </a:p>
          <a:p>
            <a:pPr marL="457200" lvl="1" indent="0">
              <a:buNone/>
            </a:pPr>
            <a:r>
              <a:rPr lang="en-US" sz="2200" dirty="0"/>
              <a:t>h/t Lindsay Haitz</a:t>
            </a:r>
          </a:p>
          <a:p>
            <a:pPr marL="457200" lvl="1" indent="0">
              <a:buNone/>
            </a:pPr>
            <a:r>
              <a:rPr lang="en-US" sz="2200" dirty="0"/>
              <a:t>Photo via </a:t>
            </a:r>
            <a:r>
              <a:rPr lang="en-US" sz="2200" dirty="0">
                <a:hlinkClick r:id="rId3"/>
              </a:rPr>
              <a:t>The CP Lawyer</a:t>
            </a:r>
            <a:r>
              <a:rPr lang="en-US" sz="2200" dirty="0"/>
              <a:t>, 2021</a:t>
            </a:r>
          </a:p>
        </p:txBody>
      </p:sp>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Major life activities?</a:t>
            </a:r>
          </a:p>
        </p:txBody>
      </p:sp>
      <p:sp>
        <p:nvSpPr>
          <p:cNvPr id="4" name="Date Placeholder 3">
            <a:extLst>
              <a:ext uri="{FF2B5EF4-FFF2-40B4-BE49-F238E27FC236}">
                <a16:creationId xmlns:a16="http://schemas.microsoft.com/office/drawing/2014/main" id="{67B2A24C-298F-5930-493F-5C4081F63FBF}"/>
              </a:ext>
            </a:extLst>
          </p:cNvPr>
          <p:cNvSpPr>
            <a:spLocks noGrp="1"/>
          </p:cNvSpPr>
          <p:nvPr>
            <p:ph type="dt" sz="half" idx="10"/>
          </p:nvPr>
        </p:nvSpPr>
        <p:spPr/>
        <p:txBody>
          <a:bodyPr/>
          <a:lstStyle/>
          <a:p>
            <a:fld id="{38143FDA-8224-4652-B891-45B79C430F6B}" type="datetime1">
              <a:rPr lang="en-US" smtClean="0"/>
              <a:t>10/26/2022</a:t>
            </a:fld>
            <a:endParaRPr lang="en-US"/>
          </a:p>
        </p:txBody>
      </p:sp>
    </p:spTree>
    <p:extLst>
      <p:ext uri="{BB962C8B-B14F-4D97-AF65-F5344CB8AC3E}">
        <p14:creationId xmlns:p14="http://schemas.microsoft.com/office/powerpoint/2010/main" val="245361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6979798-2F08-4788-94D8-3069C667BC75}"/>
              </a:ext>
            </a:extLst>
          </p:cNvPr>
          <p:cNvSpPr>
            <a:spLocks noGrp="1"/>
          </p:cNvSpPr>
          <p:nvPr>
            <p:ph type="sldNum" sz="quarter" idx="12"/>
          </p:nvPr>
        </p:nvSpPr>
        <p:spPr/>
        <p:txBody>
          <a:bodyPr/>
          <a:lstStyle/>
          <a:p>
            <a:fld id="{16803DEA-F23C-45EC-9BDE-07FA344BED3B}" type="slidenum">
              <a:rPr lang="en-US" smtClean="0"/>
              <a:t>6</a:t>
            </a:fld>
            <a:endParaRPr lang="en-US" dirty="0"/>
          </a:p>
        </p:txBody>
      </p:sp>
      <p:sp>
        <p:nvSpPr>
          <p:cNvPr id="4" name="Content Placeholder 3">
            <a:extLst>
              <a:ext uri="{FF2B5EF4-FFF2-40B4-BE49-F238E27FC236}">
                <a16:creationId xmlns:a16="http://schemas.microsoft.com/office/drawing/2014/main" id="{89F6BF21-B9F7-47C7-B806-2EC27080CC18}"/>
              </a:ext>
            </a:extLst>
          </p:cNvPr>
          <p:cNvSpPr>
            <a:spLocks noGrp="1"/>
          </p:cNvSpPr>
          <p:nvPr>
            <p:ph sz="half" idx="2"/>
          </p:nvPr>
        </p:nvSpPr>
        <p:spPr>
          <a:xfrm>
            <a:off x="6172200" y="1825625"/>
            <a:ext cx="4567843" cy="4351338"/>
          </a:xfrm>
        </p:spPr>
        <p:txBody>
          <a:bodyPr>
            <a:normAutofit fontScale="92500" lnSpcReduction="10000"/>
          </a:bodyPr>
          <a:lstStyle/>
          <a:p>
            <a:pPr marL="0" indent="0">
              <a:buClr>
                <a:srgbClr val="FFCC00"/>
              </a:buClr>
              <a:buNone/>
            </a:pPr>
            <a:r>
              <a:rPr lang="en-US" sz="2000" dirty="0"/>
              <a:t>Right! Many disabilities can be permanent, temporary, or even situational! While accessibility and accommodations may be </a:t>
            </a:r>
            <a:r>
              <a:rPr lang="en-US" sz="2000" b="1" dirty="0"/>
              <a:t>necessary</a:t>
            </a:r>
            <a:r>
              <a:rPr lang="en-US" sz="2000" dirty="0"/>
              <a:t> for some folks, it can </a:t>
            </a:r>
            <a:r>
              <a:rPr lang="en-US" sz="2000" i="1" dirty="0"/>
              <a:t>benefit</a:t>
            </a:r>
            <a:r>
              <a:rPr lang="en-US" sz="2000" dirty="0"/>
              <a:t> everyone!</a:t>
            </a:r>
          </a:p>
          <a:p>
            <a:pPr marL="0" indent="0">
              <a:buClr>
                <a:srgbClr val="FFCC00"/>
              </a:buClr>
              <a:buNone/>
            </a:pPr>
            <a:r>
              <a:rPr lang="en-US" sz="2000" dirty="0"/>
              <a:t>This concept of permanent, temporary, and situational leans heavily on the </a:t>
            </a:r>
            <a:r>
              <a:rPr lang="en-US" sz="2000" b="1" dirty="0"/>
              <a:t>social model of disability</a:t>
            </a:r>
            <a:r>
              <a:rPr lang="en-US" sz="2000" dirty="0"/>
              <a:t>. </a:t>
            </a:r>
          </a:p>
          <a:p>
            <a:pPr marL="0" indent="0">
              <a:buClr>
                <a:srgbClr val="FFCC00"/>
              </a:buClr>
              <a:buNone/>
            </a:pPr>
            <a:r>
              <a:rPr lang="en-US" sz="2000" dirty="0"/>
              <a:t>In simple terms, it is not a condition that limits someone, it is a societal barrier causing the disabling effect.</a:t>
            </a:r>
          </a:p>
          <a:p>
            <a:pPr marL="0" indent="0">
              <a:buClr>
                <a:srgbClr val="FFCC00"/>
              </a:buClr>
              <a:buNone/>
            </a:pPr>
            <a:r>
              <a:rPr lang="en-US" sz="2000" dirty="0"/>
              <a:t>In other words, this means that the way society is physically built and metaphorically/socially structured has a disabling effect.</a:t>
            </a:r>
          </a:p>
        </p:txBody>
      </p:sp>
      <p:pic>
        <p:nvPicPr>
          <p:cNvPr id="9" name="Content Placeholder 8" descr="Examples of permanent, temporary, and situational disabilities from Microsoft's Inclusive Design Toolkit.">
            <a:extLst>
              <a:ext uri="{FF2B5EF4-FFF2-40B4-BE49-F238E27FC236}">
                <a16:creationId xmlns:a16="http://schemas.microsoft.com/office/drawing/2014/main" id="{004F1D3E-FFD6-43CD-AC03-2DE6AC9CA76E}"/>
              </a:ext>
            </a:extLst>
          </p:cNvPr>
          <p:cNvPicPr>
            <a:picLocks noGrp="1"/>
          </p:cNvPicPr>
          <p:nvPr>
            <p:ph sz="half" idx="1"/>
          </p:nvPr>
        </p:nvPicPr>
        <p:blipFill rotWithShape="1">
          <a:blip r:embed="rId2"/>
          <a:srcRect t="19823"/>
          <a:stretch/>
        </p:blipFill>
        <p:spPr bwMode="auto">
          <a:xfrm>
            <a:off x="838200" y="1539641"/>
            <a:ext cx="4341749" cy="4816709"/>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sz="4400" dirty="0"/>
              <a:t>Sounds like when I broke my arm…</a:t>
            </a:r>
            <a:endParaRPr lang="en-US" dirty="0"/>
          </a:p>
        </p:txBody>
      </p:sp>
      <p:sp>
        <p:nvSpPr>
          <p:cNvPr id="3" name="Date Placeholder 2">
            <a:extLst>
              <a:ext uri="{FF2B5EF4-FFF2-40B4-BE49-F238E27FC236}">
                <a16:creationId xmlns:a16="http://schemas.microsoft.com/office/drawing/2014/main" id="{957AF293-E993-727F-97D0-878D32983617}"/>
              </a:ext>
            </a:extLst>
          </p:cNvPr>
          <p:cNvSpPr>
            <a:spLocks noGrp="1"/>
          </p:cNvSpPr>
          <p:nvPr>
            <p:ph type="dt" sz="half" idx="10"/>
          </p:nvPr>
        </p:nvSpPr>
        <p:spPr/>
        <p:txBody>
          <a:bodyPr/>
          <a:lstStyle/>
          <a:p>
            <a:fld id="{FD23AFFA-6459-4CCE-89D2-C90F46037ABB}" type="datetime1">
              <a:rPr lang="en-US" smtClean="0">
                <a:highlight>
                  <a:srgbClr val="000000"/>
                </a:highlight>
              </a:rPr>
              <a:t>10/26/2022</a:t>
            </a:fld>
            <a:endParaRPr lang="en-US" dirty="0">
              <a:highlight>
                <a:srgbClr val="000000"/>
              </a:highlight>
            </a:endParaRPr>
          </a:p>
        </p:txBody>
      </p:sp>
      <p:sp>
        <p:nvSpPr>
          <p:cNvPr id="5" name="Footer Placeholder 4">
            <a:extLst>
              <a:ext uri="{FF2B5EF4-FFF2-40B4-BE49-F238E27FC236}">
                <a16:creationId xmlns:a16="http://schemas.microsoft.com/office/drawing/2014/main" id="{C9413759-2CCC-2441-0B4C-C2B3864B858E}"/>
              </a:ext>
            </a:extLst>
          </p:cNvPr>
          <p:cNvSpPr>
            <a:spLocks noGrp="1"/>
          </p:cNvSpPr>
          <p:nvPr>
            <p:ph type="ftr" sz="quarter" idx="11"/>
          </p:nvPr>
        </p:nvSpPr>
        <p:spPr>
          <a:xfrm>
            <a:off x="3638550" y="6356350"/>
            <a:ext cx="5067300" cy="365125"/>
          </a:xfrm>
        </p:spPr>
        <p:txBody>
          <a:bodyPr/>
          <a:lstStyle/>
          <a:p>
            <a:r>
              <a:rPr lang="it-IT" dirty="0">
                <a:highlight>
                  <a:srgbClr val="000000"/>
                </a:highlight>
              </a:rPr>
              <a:t>Photo via Microsoft Inclusive Design Toolkit, 2016</a:t>
            </a:r>
            <a:endParaRPr lang="en-US" dirty="0">
              <a:highlight>
                <a:srgbClr val="000000"/>
              </a:highlight>
            </a:endParaRPr>
          </a:p>
        </p:txBody>
      </p:sp>
    </p:spTree>
    <p:extLst>
      <p:ext uri="{BB962C8B-B14F-4D97-AF65-F5344CB8AC3E}">
        <p14:creationId xmlns:p14="http://schemas.microsoft.com/office/powerpoint/2010/main" val="122969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02D58A-15EC-45E5-A6B8-A6F2BF2567F7}"/>
              </a:ext>
            </a:extLst>
          </p:cNvPr>
          <p:cNvSpPr>
            <a:spLocks noGrp="1"/>
          </p:cNvSpPr>
          <p:nvPr>
            <p:ph type="sldNum" sz="quarter" idx="12"/>
          </p:nvPr>
        </p:nvSpPr>
        <p:spPr>
          <a:xfrm>
            <a:off x="8610600" y="6356350"/>
            <a:ext cx="2743200" cy="365125"/>
          </a:xfrm>
        </p:spPr>
        <p:txBody>
          <a:bodyPr/>
          <a:lstStyle/>
          <a:p>
            <a:fld id="{16803DEA-F23C-45EC-9BDE-07FA344BED3B}" type="slidenum">
              <a:rPr lang="en-US" smtClean="0"/>
              <a:pPr/>
              <a:t>7</a:t>
            </a:fld>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idx="1"/>
          </p:nvPr>
        </p:nvSpPr>
        <p:spPr>
          <a:xfrm>
            <a:off x="838200" y="1825625"/>
            <a:ext cx="10515600" cy="4351338"/>
          </a:xfrm>
        </p:spPr>
        <p:txBody>
          <a:bodyPr>
            <a:normAutofit/>
          </a:bodyPr>
          <a:lstStyle/>
          <a:p>
            <a:r>
              <a:rPr lang="en-US" noProof="0" dirty="0">
                <a:sym typeface="Open Sans"/>
              </a:rPr>
              <a:t>Person with a disability</a:t>
            </a:r>
          </a:p>
          <a:p>
            <a:r>
              <a:rPr lang="en-US" noProof="0" dirty="0">
                <a:sym typeface="Open Sans"/>
              </a:rPr>
              <a:t>Individual with _____ (e.g., epilepsy, psychiatric disability, intellectual disability, mental illness, etc.)</a:t>
            </a:r>
          </a:p>
          <a:p>
            <a:r>
              <a:rPr lang="en-US" noProof="0" dirty="0">
                <a:sym typeface="Open Sans"/>
              </a:rPr>
              <a:t>Person who is ____ (e.g., deaf, blind, hard of hearing)</a:t>
            </a:r>
          </a:p>
          <a:p>
            <a:r>
              <a:rPr lang="en-US" noProof="0" dirty="0">
                <a:sym typeface="Open Sans"/>
              </a:rPr>
              <a:t>Individual who uses a  ____ (e.g., wheelchair, cane, walker)</a:t>
            </a:r>
          </a:p>
          <a:p>
            <a:r>
              <a:rPr lang="en-US" noProof="0" dirty="0">
                <a:sym typeface="Open Sans"/>
              </a:rPr>
              <a:t>Person who has _____ (e.g., depression, anxiety, ADHD) </a:t>
            </a:r>
          </a:p>
        </p:txBody>
      </p:sp>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a:xfrm>
            <a:off x="838200" y="365125"/>
            <a:ext cx="10515600" cy="1325563"/>
          </a:xfrm>
        </p:spPr>
        <p:txBody>
          <a:bodyPr/>
          <a:lstStyle/>
          <a:p>
            <a:r>
              <a:rPr lang="en-US" dirty="0"/>
              <a:t>Person-First Language</a:t>
            </a:r>
          </a:p>
        </p:txBody>
      </p:sp>
      <p:sp>
        <p:nvSpPr>
          <p:cNvPr id="5" name="Date Placeholder 4">
            <a:extLst>
              <a:ext uri="{FF2B5EF4-FFF2-40B4-BE49-F238E27FC236}">
                <a16:creationId xmlns:a16="http://schemas.microsoft.com/office/drawing/2014/main" id="{654DD68F-D6EE-AAAB-5409-4227FE0F2AD7}"/>
              </a:ext>
            </a:extLst>
          </p:cNvPr>
          <p:cNvSpPr>
            <a:spLocks noGrp="1"/>
          </p:cNvSpPr>
          <p:nvPr>
            <p:ph type="dt" sz="half" idx="10"/>
          </p:nvPr>
        </p:nvSpPr>
        <p:spPr/>
        <p:txBody>
          <a:bodyPr/>
          <a:lstStyle/>
          <a:p>
            <a:fld id="{19E1388F-3B1E-4131-A15B-AFB115299EA7}" type="datetime1">
              <a:rPr lang="en-US" smtClean="0"/>
              <a:t>10/26/2022</a:t>
            </a:fld>
            <a:endParaRPr lang="en-US"/>
          </a:p>
        </p:txBody>
      </p:sp>
      <p:sp>
        <p:nvSpPr>
          <p:cNvPr id="6" name="Footer Placeholder 5">
            <a:extLst>
              <a:ext uri="{FF2B5EF4-FFF2-40B4-BE49-F238E27FC236}">
                <a16:creationId xmlns:a16="http://schemas.microsoft.com/office/drawing/2014/main" id="{FB655462-3C4E-340E-B18B-77BCB3D7477C}"/>
              </a:ext>
            </a:extLst>
          </p:cNvPr>
          <p:cNvSpPr>
            <a:spLocks noGrp="1"/>
          </p:cNvSpPr>
          <p:nvPr>
            <p:ph type="ftr" sz="quarter" idx="11"/>
          </p:nvPr>
        </p:nvSpPr>
        <p:spPr/>
        <p:txBody>
          <a:bodyPr/>
          <a:lstStyle/>
          <a:p>
            <a:r>
              <a:rPr lang="en-US"/>
              <a:t>h/t Lindsay Haitz</a:t>
            </a:r>
          </a:p>
        </p:txBody>
      </p:sp>
    </p:spTree>
    <p:extLst>
      <p:ext uri="{BB962C8B-B14F-4D97-AF65-F5344CB8AC3E}">
        <p14:creationId xmlns:p14="http://schemas.microsoft.com/office/powerpoint/2010/main" val="154237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36CFE3-F37B-4940-B28A-8A49C9DC638C}"/>
              </a:ext>
            </a:extLst>
          </p:cNvPr>
          <p:cNvSpPr>
            <a:spLocks noGrp="1"/>
          </p:cNvSpPr>
          <p:nvPr>
            <p:ph type="sldNum" sz="quarter" idx="12"/>
          </p:nvPr>
        </p:nvSpPr>
        <p:spPr/>
        <p:txBody>
          <a:bodyPr/>
          <a:lstStyle/>
          <a:p>
            <a:fld id="{16803DEA-F23C-45EC-9BDE-07FA344BED3B}" type="slidenum">
              <a:rPr lang="en-US" smtClean="0"/>
              <a:pPr/>
              <a:t>8</a:t>
            </a:fld>
            <a:endParaRPr lang="en-US" dirty="0"/>
          </a:p>
        </p:txBody>
      </p:sp>
      <p:sp>
        <p:nvSpPr>
          <p:cNvPr id="3" name="Content Placeholder 2">
            <a:extLst>
              <a:ext uri="{FF2B5EF4-FFF2-40B4-BE49-F238E27FC236}">
                <a16:creationId xmlns:a16="http://schemas.microsoft.com/office/drawing/2014/main" id="{DA7B94FA-FA82-466B-A3A9-3A67E69D25D5}"/>
              </a:ext>
            </a:extLst>
          </p:cNvPr>
          <p:cNvSpPr>
            <a:spLocks noGrp="1"/>
          </p:cNvSpPr>
          <p:nvPr>
            <p:ph sz="half" idx="1"/>
          </p:nvPr>
        </p:nvSpPr>
        <p:spPr>
          <a:xfrm>
            <a:off x="838200" y="1825625"/>
            <a:ext cx="5181600" cy="2842628"/>
          </a:xfrm>
        </p:spPr>
        <p:txBody>
          <a:bodyPr>
            <a:normAutofit fontScale="77500" lnSpcReduction="20000"/>
          </a:bodyPr>
          <a:lstStyle/>
          <a:p>
            <a:pPr marL="0" lvl="0" indent="0">
              <a:buNone/>
            </a:pPr>
            <a:r>
              <a:rPr lang="en-US" dirty="0"/>
              <a:t>Some individuals prefer Identity-First language:</a:t>
            </a:r>
          </a:p>
          <a:p>
            <a:pPr lvl="0"/>
            <a:r>
              <a:rPr lang="en-US" dirty="0"/>
              <a:t>Disabled Person</a:t>
            </a:r>
          </a:p>
          <a:p>
            <a:pPr lvl="0"/>
            <a:r>
              <a:rPr lang="en-US" dirty="0"/>
              <a:t>Deaf Person (Big D refers to Deaf culture, little d refers to medical condition of deafness)</a:t>
            </a:r>
          </a:p>
          <a:p>
            <a:pPr lvl="0"/>
            <a:r>
              <a:rPr lang="en-US" dirty="0"/>
              <a:t>Autistic Person </a:t>
            </a:r>
          </a:p>
          <a:p>
            <a:pPr lvl="0"/>
            <a:r>
              <a:rPr lang="en-US" dirty="0"/>
              <a:t>There are more!</a:t>
            </a:r>
          </a:p>
        </p:txBody>
      </p:sp>
      <p:sp>
        <p:nvSpPr>
          <p:cNvPr id="12" name="Content Placeholder 11">
            <a:extLst>
              <a:ext uri="{FF2B5EF4-FFF2-40B4-BE49-F238E27FC236}">
                <a16:creationId xmlns:a16="http://schemas.microsoft.com/office/drawing/2014/main" id="{08ABF869-E748-4945-BA60-20567D94FD0D}"/>
              </a:ext>
            </a:extLst>
          </p:cNvPr>
          <p:cNvSpPr>
            <a:spLocks noGrp="1"/>
          </p:cNvSpPr>
          <p:nvPr>
            <p:ph sz="half" idx="2"/>
          </p:nvPr>
        </p:nvSpPr>
        <p:spPr/>
        <p:txBody>
          <a:bodyPr>
            <a:normAutofit fontScale="77500" lnSpcReduction="20000"/>
          </a:bodyPr>
          <a:lstStyle/>
          <a:p>
            <a:pPr marL="0" lvl="0" indent="0">
              <a:buNone/>
            </a:pPr>
            <a:r>
              <a:rPr lang="en-US" sz="2800" dirty="0"/>
              <a:t>Some things to think about…</a:t>
            </a:r>
          </a:p>
          <a:p>
            <a:pPr lvl="0"/>
            <a:r>
              <a:rPr lang="en-US" sz="2800" dirty="0"/>
              <a:t>There will always be exceptions,</a:t>
            </a:r>
          </a:p>
          <a:p>
            <a:pPr lvl="0"/>
            <a:r>
              <a:rPr lang="en-US" sz="2800" dirty="0"/>
              <a:t>Ask if you are in a position to ask, (“May I ask how you’d like to be referred to as?”)</a:t>
            </a:r>
          </a:p>
          <a:p>
            <a:pPr lvl="0"/>
            <a:r>
              <a:rPr lang="en-US" sz="2800" dirty="0"/>
              <a:t>When referring to a broad community use default language most commonly used by members of the community (not parents or allies)*, and</a:t>
            </a:r>
          </a:p>
          <a:p>
            <a:pPr lvl="0"/>
            <a:r>
              <a:rPr lang="en-US" sz="2800" dirty="0"/>
              <a:t>Pay attention to how the person you’re interacting with refers to themselves.</a:t>
            </a:r>
            <a:endParaRPr lang="en-US" dirty="0"/>
          </a:p>
          <a:p>
            <a:pPr marL="0" indent="0">
              <a:buFont typeface="Wingdings" panose="05000000000000000000" pitchFamily="2" charset="2"/>
              <a:buNone/>
            </a:pPr>
            <a:r>
              <a:rPr lang="en-US" sz="2800" dirty="0"/>
              <a:t>This is a lot like, and intersects with, interacting with queer folx!</a:t>
            </a:r>
          </a:p>
          <a:p>
            <a:pPr marL="0" indent="0">
              <a:buFont typeface="Wingdings" panose="05000000000000000000" pitchFamily="2" charset="2"/>
              <a:buNone/>
            </a:pPr>
            <a:r>
              <a:rPr lang="en-US" sz="2600" dirty="0"/>
              <a:t>*Many disabled people tend to default to “disabled people” for the group, myself included.</a:t>
            </a:r>
          </a:p>
          <a:p>
            <a:pPr lvl="0"/>
            <a:endParaRPr lang="en-US" sz="2800" dirty="0"/>
          </a:p>
          <a:p>
            <a:endParaRPr lang="en-US" dirty="0"/>
          </a:p>
        </p:txBody>
      </p:sp>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Identity-First Language </a:t>
            </a:r>
          </a:p>
        </p:txBody>
      </p:sp>
      <p:sp>
        <p:nvSpPr>
          <p:cNvPr id="5" name="Date Placeholder 4">
            <a:extLst>
              <a:ext uri="{FF2B5EF4-FFF2-40B4-BE49-F238E27FC236}">
                <a16:creationId xmlns:a16="http://schemas.microsoft.com/office/drawing/2014/main" id="{38FBEDA5-89B7-547B-C8B3-87668CC5B4F8}"/>
              </a:ext>
            </a:extLst>
          </p:cNvPr>
          <p:cNvSpPr>
            <a:spLocks noGrp="1"/>
          </p:cNvSpPr>
          <p:nvPr>
            <p:ph type="dt" sz="half" idx="10"/>
          </p:nvPr>
        </p:nvSpPr>
        <p:spPr/>
        <p:txBody>
          <a:bodyPr/>
          <a:lstStyle/>
          <a:p>
            <a:fld id="{7698485C-484D-45E3-A9E6-98954B6773E8}" type="datetime1">
              <a:rPr lang="en-US" smtClean="0"/>
              <a:t>10/26/2022</a:t>
            </a:fld>
            <a:endParaRPr lang="en-US"/>
          </a:p>
        </p:txBody>
      </p:sp>
      <p:sp>
        <p:nvSpPr>
          <p:cNvPr id="6" name="Footer Placeholder 5">
            <a:extLst>
              <a:ext uri="{FF2B5EF4-FFF2-40B4-BE49-F238E27FC236}">
                <a16:creationId xmlns:a16="http://schemas.microsoft.com/office/drawing/2014/main" id="{568406F9-B60C-A8BD-3140-7514E7EA0CF9}"/>
              </a:ext>
            </a:extLst>
          </p:cNvPr>
          <p:cNvSpPr>
            <a:spLocks noGrp="1"/>
          </p:cNvSpPr>
          <p:nvPr>
            <p:ph type="ftr" sz="quarter" idx="11"/>
          </p:nvPr>
        </p:nvSpPr>
        <p:spPr/>
        <p:txBody>
          <a:bodyPr/>
          <a:lstStyle/>
          <a:p>
            <a:r>
              <a:rPr lang="en-US"/>
              <a:t>h/t Lindsay Haitz</a:t>
            </a:r>
          </a:p>
        </p:txBody>
      </p:sp>
    </p:spTree>
    <p:extLst>
      <p:ext uri="{BB962C8B-B14F-4D97-AF65-F5344CB8AC3E}">
        <p14:creationId xmlns:p14="http://schemas.microsoft.com/office/powerpoint/2010/main" val="278863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6979798-2F08-4788-94D8-3069C667BC75}"/>
              </a:ext>
            </a:extLst>
          </p:cNvPr>
          <p:cNvSpPr>
            <a:spLocks noGrp="1"/>
          </p:cNvSpPr>
          <p:nvPr>
            <p:ph type="sldNum" sz="quarter" idx="12"/>
          </p:nvPr>
        </p:nvSpPr>
        <p:spPr/>
        <p:txBody>
          <a:bodyPr/>
          <a:lstStyle/>
          <a:p>
            <a:fld id="{16803DEA-F23C-45EC-9BDE-07FA344BED3B}" type="slidenum">
              <a:rPr lang="en-US" smtClean="0"/>
              <a:t>9</a:t>
            </a:fld>
            <a:endParaRPr lang="en-US" dirty="0"/>
          </a:p>
        </p:txBody>
      </p:sp>
      <p:sp>
        <p:nvSpPr>
          <p:cNvPr id="24" name="TextBox 23">
            <a:extLst>
              <a:ext uri="{FF2B5EF4-FFF2-40B4-BE49-F238E27FC236}">
                <a16:creationId xmlns:a16="http://schemas.microsoft.com/office/drawing/2014/main" id="{F20FE332-0E97-4748-B9A5-5C7379F96F71}"/>
              </a:ext>
            </a:extLst>
          </p:cNvPr>
          <p:cNvSpPr txBox="1"/>
          <p:nvPr/>
        </p:nvSpPr>
        <p:spPr>
          <a:xfrm>
            <a:off x="7978938" y="4739371"/>
            <a:ext cx="3005438" cy="143667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rmAutofit/>
          </a:bodyPr>
          <a:lstStyle/>
          <a:p>
            <a:pPr algn="ctr"/>
            <a:r>
              <a:rPr lang="en-US" sz="2400" dirty="0">
                <a:solidFill>
                  <a:schemeClr val="tx1"/>
                </a:solidFill>
              </a:rPr>
              <a:t>INCLUSION</a:t>
            </a:r>
          </a:p>
          <a:p>
            <a:pPr algn="ctr">
              <a:spcBef>
                <a:spcPts val="600"/>
              </a:spcBef>
            </a:pPr>
            <a:r>
              <a:rPr lang="en-US" dirty="0">
                <a:solidFill>
                  <a:schemeClr val="tx1"/>
                </a:solidFill>
              </a:rPr>
              <a:t>Everyone has access:</a:t>
            </a:r>
            <a:br>
              <a:rPr lang="en-US" dirty="0">
                <a:solidFill>
                  <a:schemeClr val="tx1"/>
                </a:solidFill>
              </a:rPr>
            </a:br>
            <a:r>
              <a:rPr lang="en-US" dirty="0">
                <a:solidFill>
                  <a:schemeClr val="tx1"/>
                </a:solidFill>
              </a:rPr>
              <a:t>No need for support / accommodation</a:t>
            </a:r>
          </a:p>
        </p:txBody>
      </p:sp>
      <p:sp>
        <p:nvSpPr>
          <p:cNvPr id="23" name="TextBox 22">
            <a:extLst>
              <a:ext uri="{FF2B5EF4-FFF2-40B4-BE49-F238E27FC236}">
                <a16:creationId xmlns:a16="http://schemas.microsoft.com/office/drawing/2014/main" id="{0F6B48BE-6DBB-47AC-BDE6-83AABDA9BA05}"/>
              </a:ext>
            </a:extLst>
          </p:cNvPr>
          <p:cNvSpPr txBox="1"/>
          <p:nvPr/>
        </p:nvSpPr>
        <p:spPr>
          <a:xfrm>
            <a:off x="4451301" y="4739370"/>
            <a:ext cx="3005437" cy="14366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rmAutofit/>
          </a:bodyPr>
          <a:lstStyle/>
          <a:p>
            <a:pPr algn="ctr"/>
            <a:r>
              <a:rPr lang="en-US" sz="2400" dirty="0">
                <a:solidFill>
                  <a:schemeClr val="tx1"/>
                </a:solidFill>
              </a:rPr>
              <a:t>EQUITY</a:t>
            </a:r>
          </a:p>
          <a:p>
            <a:pPr algn="ctr">
              <a:spcBef>
                <a:spcPts val="600"/>
              </a:spcBef>
            </a:pPr>
            <a:r>
              <a:rPr lang="en-US" dirty="0">
                <a:solidFill>
                  <a:schemeClr val="tx1"/>
                </a:solidFill>
              </a:rPr>
              <a:t>Individuals given different support / accommodation to enable access.</a:t>
            </a:r>
          </a:p>
        </p:txBody>
      </p:sp>
      <p:sp>
        <p:nvSpPr>
          <p:cNvPr id="22" name="TextBox 21">
            <a:extLst>
              <a:ext uri="{FF2B5EF4-FFF2-40B4-BE49-F238E27FC236}">
                <a16:creationId xmlns:a16="http://schemas.microsoft.com/office/drawing/2014/main" id="{DA3B5AAD-26F6-421C-8F1B-BC29AE94DFC4}"/>
              </a:ext>
            </a:extLst>
          </p:cNvPr>
          <p:cNvSpPr txBox="1"/>
          <p:nvPr/>
        </p:nvSpPr>
        <p:spPr>
          <a:xfrm>
            <a:off x="923665" y="4719662"/>
            <a:ext cx="3005437" cy="143667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rmAutofit/>
          </a:bodyPr>
          <a:lstStyle/>
          <a:p>
            <a:pPr algn="ctr"/>
            <a:r>
              <a:rPr lang="en-US" sz="2400" dirty="0">
                <a:solidFill>
                  <a:schemeClr val="tx1"/>
                </a:solidFill>
              </a:rPr>
              <a:t>EQUALITY</a:t>
            </a:r>
          </a:p>
          <a:p>
            <a:pPr algn="ctr">
              <a:spcBef>
                <a:spcPts val="600"/>
              </a:spcBef>
            </a:pPr>
            <a:r>
              <a:rPr lang="en-US" dirty="0">
                <a:solidFill>
                  <a:schemeClr val="tx1"/>
                </a:solidFill>
              </a:rPr>
              <a:t>Everyone receives the same support, regardless of need.</a:t>
            </a:r>
          </a:p>
        </p:txBody>
      </p:sp>
      <p:sp>
        <p:nvSpPr>
          <p:cNvPr id="28" name="TextBox 27">
            <a:extLst>
              <a:ext uri="{FF2B5EF4-FFF2-40B4-BE49-F238E27FC236}">
                <a16:creationId xmlns:a16="http://schemas.microsoft.com/office/drawing/2014/main" id="{A0413192-CE55-411C-9404-442AF782A6E3}"/>
              </a:ext>
            </a:extLst>
          </p:cNvPr>
          <p:cNvSpPr txBox="1"/>
          <p:nvPr/>
        </p:nvSpPr>
        <p:spPr>
          <a:xfrm>
            <a:off x="7682901" y="1480026"/>
            <a:ext cx="2395728" cy="369332"/>
          </a:xfrm>
          <a:prstGeom prst="rect">
            <a:avLst/>
          </a:prstGeom>
          <a:solidFill>
            <a:srgbClr val="34653E"/>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ACCESSIBLE</a:t>
            </a:r>
          </a:p>
        </p:txBody>
      </p:sp>
      <p:sp>
        <p:nvSpPr>
          <p:cNvPr id="27" name="TextBox 26">
            <a:extLst>
              <a:ext uri="{FF2B5EF4-FFF2-40B4-BE49-F238E27FC236}">
                <a16:creationId xmlns:a16="http://schemas.microsoft.com/office/drawing/2014/main" id="{3A96BA35-BC8D-4682-9220-EC7689BCCABE}"/>
              </a:ext>
            </a:extLst>
          </p:cNvPr>
          <p:cNvSpPr txBox="1"/>
          <p:nvPr/>
        </p:nvSpPr>
        <p:spPr>
          <a:xfrm>
            <a:off x="4375002" y="1480026"/>
            <a:ext cx="2395728" cy="369332"/>
          </a:xfrm>
          <a:prstGeom prst="rect">
            <a:avLst/>
          </a:prstGeom>
          <a:solidFill>
            <a:srgbClr val="F6D084"/>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accent6">
                    <a:lumMod val="10000"/>
                  </a:schemeClr>
                </a:solidFill>
              </a:rPr>
              <a:t>ACCOMMODATION</a:t>
            </a:r>
          </a:p>
        </p:txBody>
      </p:sp>
      <p:sp>
        <p:nvSpPr>
          <p:cNvPr id="26" name="TextBox 25">
            <a:extLst>
              <a:ext uri="{FF2B5EF4-FFF2-40B4-BE49-F238E27FC236}">
                <a16:creationId xmlns:a16="http://schemas.microsoft.com/office/drawing/2014/main" id="{AA64A2F6-A8BF-4287-8F9E-4CFEB7C8F491}"/>
              </a:ext>
            </a:extLst>
          </p:cNvPr>
          <p:cNvSpPr txBox="1"/>
          <p:nvPr/>
        </p:nvSpPr>
        <p:spPr>
          <a:xfrm>
            <a:off x="1095143" y="1480026"/>
            <a:ext cx="2395728" cy="369332"/>
          </a:xfrm>
          <a:prstGeom prst="rect">
            <a:avLst/>
          </a:prstGeom>
          <a:solidFill>
            <a:srgbClr val="710C36"/>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chemeClr val="tx1"/>
                </a:solidFill>
              </a:rPr>
              <a:t>INACCESSIBLE</a:t>
            </a:r>
          </a:p>
        </p:txBody>
      </p:sp>
      <p:pic>
        <p:nvPicPr>
          <p:cNvPr id="7" name="Content Placeholder 8" descr="A tall boy, a small girl, and a woman in a wheelchair are shown on the ground near a wall. Only the tall boy can see over. In the next panel, the girl is on stairs, and the woman is on a ramp. All can see over the wall. In the last panel, the wall has been replaced with a wire fence. All three characters are on the ground but can see a beautiful canyon beyond.">
            <a:extLst>
              <a:ext uri="{FF2B5EF4-FFF2-40B4-BE49-F238E27FC236}">
                <a16:creationId xmlns:a16="http://schemas.microsoft.com/office/drawing/2014/main" id="{1B32D345-BA3F-4C6C-9AF8-617A2E179BBA}"/>
              </a:ext>
            </a:extLst>
          </p:cNvPr>
          <p:cNvPicPr>
            <a:picLocks noGrp="1" noChangeAspect="1"/>
          </p:cNvPicPr>
          <p:nvPr>
            <p:ph idx="1"/>
          </p:nvPr>
        </p:nvPicPr>
        <p:blipFill rotWithShape="1">
          <a:blip r:embed="rId2"/>
          <a:srcRect l="2835" t="13596" r="2748" b="11798"/>
          <a:stretch/>
        </p:blipFill>
        <p:spPr>
          <a:xfrm>
            <a:off x="918997" y="1906843"/>
            <a:ext cx="9646698" cy="2775403"/>
          </a:xfrm>
        </p:spPr>
      </p:pic>
      <p:sp>
        <p:nvSpPr>
          <p:cNvPr id="2" name="Title 1">
            <a:extLst>
              <a:ext uri="{FF2B5EF4-FFF2-40B4-BE49-F238E27FC236}">
                <a16:creationId xmlns:a16="http://schemas.microsoft.com/office/drawing/2014/main" id="{B1396A08-DC78-43AF-8800-737EBE470814}"/>
              </a:ext>
            </a:extLst>
          </p:cNvPr>
          <p:cNvSpPr>
            <a:spLocks noGrp="1"/>
          </p:cNvSpPr>
          <p:nvPr>
            <p:ph type="title"/>
          </p:nvPr>
        </p:nvSpPr>
        <p:spPr/>
        <p:txBody>
          <a:bodyPr/>
          <a:lstStyle/>
          <a:p>
            <a:r>
              <a:rPr lang="en-US" dirty="0"/>
              <a:t>Accessibility vs. accommodation</a:t>
            </a:r>
          </a:p>
        </p:txBody>
      </p:sp>
      <p:sp>
        <p:nvSpPr>
          <p:cNvPr id="3" name="Date Placeholder 2">
            <a:extLst>
              <a:ext uri="{FF2B5EF4-FFF2-40B4-BE49-F238E27FC236}">
                <a16:creationId xmlns:a16="http://schemas.microsoft.com/office/drawing/2014/main" id="{C8B997BF-8305-6DCE-0FCB-A013958017B9}"/>
              </a:ext>
            </a:extLst>
          </p:cNvPr>
          <p:cNvSpPr>
            <a:spLocks noGrp="1"/>
          </p:cNvSpPr>
          <p:nvPr>
            <p:ph type="dt" sz="half" idx="10"/>
          </p:nvPr>
        </p:nvSpPr>
        <p:spPr/>
        <p:txBody>
          <a:bodyPr/>
          <a:lstStyle/>
          <a:p>
            <a:fld id="{8278A2B0-94E4-49C1-B607-39C613B2DF79}" type="datetime1">
              <a:rPr lang="en-US" smtClean="0"/>
              <a:t>10/26/2022</a:t>
            </a:fld>
            <a:endParaRPr lang="en-US"/>
          </a:p>
        </p:txBody>
      </p:sp>
      <p:sp>
        <p:nvSpPr>
          <p:cNvPr id="4" name="Footer Placeholder 3">
            <a:extLst>
              <a:ext uri="{FF2B5EF4-FFF2-40B4-BE49-F238E27FC236}">
                <a16:creationId xmlns:a16="http://schemas.microsoft.com/office/drawing/2014/main" id="{8B54AD72-3580-2A2D-195A-8CA8E416B020}"/>
              </a:ext>
            </a:extLst>
          </p:cNvPr>
          <p:cNvSpPr>
            <a:spLocks noGrp="1"/>
          </p:cNvSpPr>
          <p:nvPr>
            <p:ph type="ftr" sz="quarter" idx="11"/>
          </p:nvPr>
        </p:nvSpPr>
        <p:spPr/>
        <p:txBody>
          <a:bodyPr/>
          <a:lstStyle/>
          <a:p>
            <a:r>
              <a:rPr lang="en-US"/>
              <a:t>Illustration: Cora Hays, 2020</a:t>
            </a:r>
          </a:p>
        </p:txBody>
      </p:sp>
    </p:spTree>
    <p:extLst>
      <p:ext uri="{BB962C8B-B14F-4D97-AF65-F5344CB8AC3E}">
        <p14:creationId xmlns:p14="http://schemas.microsoft.com/office/powerpoint/2010/main" val="3404886082"/>
      </p:ext>
    </p:extLst>
  </p:cSld>
  <p:clrMapOvr>
    <a:masterClrMapping/>
  </p:clrMapOvr>
</p:sld>
</file>

<file path=ppt/theme/theme1.xml><?xml version="1.0" encoding="utf-8"?>
<a:theme xmlns:a="http://schemas.openxmlformats.org/drawingml/2006/main" name="Office Theme">
  <a:themeElements>
    <a:clrScheme name="Black_Purpl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C972F8"/>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92123EC52F347AECFE47C06AA1395" ma:contentTypeVersion="10" ma:contentTypeDescription="Create a new document." ma:contentTypeScope="" ma:versionID="6075edd60c780bbc285c8a51458008c8">
  <xsd:schema xmlns:xsd="http://www.w3.org/2001/XMLSchema" xmlns:xs="http://www.w3.org/2001/XMLSchema" xmlns:p="http://schemas.microsoft.com/office/2006/metadata/properties" xmlns:ns3="9ba5b869-0cd0-47f4-acd6-3d54b985ded1" xmlns:ns4="ac32ce5c-4824-43f8-b9a7-681720286239" targetNamespace="http://schemas.microsoft.com/office/2006/metadata/properties" ma:root="true" ma:fieldsID="19cf371ef384e35f60692ed4e38118c2" ns3:_="" ns4:_="">
    <xsd:import namespace="9ba5b869-0cd0-47f4-acd6-3d54b985ded1"/>
    <xsd:import namespace="ac32ce5c-4824-43f8-b9a7-6817202862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5b869-0cd0-47f4-acd6-3d54b985ded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c32ce5c-4824-43f8-b9a7-6817202862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474907-54ED-4720-8009-E782433B0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5b869-0cd0-47f4-acd6-3d54b985ded1"/>
    <ds:schemaRef ds:uri="ac32ce5c-4824-43f8-b9a7-6817202862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C34FE2-DBE3-467D-B22B-4C3F0D71AB66}">
  <ds:schemaRefs>
    <ds:schemaRef ds:uri="http://schemas.microsoft.com/sharepoint/v3/contenttype/forms"/>
  </ds:schemaRefs>
</ds:datastoreItem>
</file>

<file path=customXml/itemProps3.xml><?xml version="1.0" encoding="utf-8"?>
<ds:datastoreItem xmlns:ds="http://schemas.openxmlformats.org/officeDocument/2006/customXml" ds:itemID="{679876E5-1C03-45D6-A3B6-0550743EB88C}">
  <ds:schemaRefs>
    <ds:schemaRef ds:uri="http://purl.org/dc/dcmitype/"/>
    <ds:schemaRef ds:uri="9ba5b869-0cd0-47f4-acd6-3d54b985ded1"/>
    <ds:schemaRef ds:uri="ac32ce5c-4824-43f8-b9a7-681720286239"/>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508</TotalTime>
  <Words>4272</Words>
  <Application>Microsoft Office PowerPoint</Application>
  <PresentationFormat>Widescreen</PresentationFormat>
  <Paragraphs>355</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Georgia</vt:lpstr>
      <vt:lpstr>Wingdings</vt:lpstr>
      <vt:lpstr>Office Theme</vt:lpstr>
      <vt:lpstr>PowerPoint Presentation</vt:lpstr>
      <vt:lpstr>Agenda</vt:lpstr>
      <vt:lpstr>Disability?</vt:lpstr>
      <vt:lpstr>Assistive Technology and Creativity</vt:lpstr>
      <vt:lpstr>Major life activities?</vt:lpstr>
      <vt:lpstr>Sounds like when I broke my arm…</vt:lpstr>
      <vt:lpstr>Person-First Language</vt:lpstr>
      <vt:lpstr>Identity-First Language </vt:lpstr>
      <vt:lpstr>Accessibility vs. accommodation</vt:lpstr>
      <vt:lpstr>WCAG (or, Web Content Accessibility Guidelines)</vt:lpstr>
      <vt:lpstr>WCAG for the Uninitiated (in 150 words or less)</vt:lpstr>
      <vt:lpstr>Why Social Media Accessibility Matters</vt:lpstr>
      <vt:lpstr>Subtitles, Captioning, and Alt Text</vt:lpstr>
      <vt:lpstr>Subtitles and Captioning, 2</vt:lpstr>
      <vt:lpstr>Subtitles and Captioning, 3</vt:lpstr>
      <vt:lpstr>Community and Socializing (SOCIAL Media)</vt:lpstr>
      <vt:lpstr>Community and Socializing, 2</vt:lpstr>
      <vt:lpstr>Platform Specific Tips (non-exhaustive)</vt:lpstr>
      <vt:lpstr>Facebook</vt:lpstr>
      <vt:lpstr>Facebook Best Practices</vt:lpstr>
      <vt:lpstr>Facebook Best Practices, 2</vt:lpstr>
      <vt:lpstr>Quick Facebook How-tos</vt:lpstr>
      <vt:lpstr>Facebook Warnings</vt:lpstr>
      <vt:lpstr>Instagram</vt:lpstr>
      <vt:lpstr>Instagram Best Practices</vt:lpstr>
      <vt:lpstr>Instagram Best Practices</vt:lpstr>
      <vt:lpstr>YouTube</vt:lpstr>
      <vt:lpstr>YouTube Best Practices</vt:lpstr>
      <vt:lpstr>More on Video</vt:lpstr>
      <vt:lpstr>Captioning or Adding Captions to a YouTube Video</vt:lpstr>
      <vt:lpstr>TikTok</vt:lpstr>
      <vt:lpstr>TikTok Best Practices</vt:lpstr>
      <vt:lpstr>Captioning TikToks</vt:lpstr>
      <vt:lpstr>On Accommodation Statements</vt:lpstr>
      <vt:lpstr>In Summary</vt:lpstr>
      <vt:lpstr>Call me beep me!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McCarthy</dc:creator>
  <cp:lastModifiedBy>McCarthy, Mark C</cp:lastModifiedBy>
  <cp:revision>3</cp:revision>
  <dcterms:created xsi:type="dcterms:W3CDTF">2021-09-23T19:36:44Z</dcterms:created>
  <dcterms:modified xsi:type="dcterms:W3CDTF">2022-10-26T20:34:17Z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0x010100FA392123EC52F347AECFE47C06AA1395</vt:lpwstr>
  </property>
</Properties>
</file>